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90" r:id="rId1"/>
  </p:sldMasterIdLst>
  <p:notesMasterIdLst>
    <p:notesMasterId r:id="rId85"/>
  </p:notesMasterIdLst>
  <p:sldIdLst>
    <p:sldId id="256" r:id="rId2"/>
    <p:sldId id="374" r:id="rId3"/>
    <p:sldId id="258" r:id="rId4"/>
    <p:sldId id="375" r:id="rId5"/>
    <p:sldId id="376" r:id="rId6"/>
    <p:sldId id="315" r:id="rId7"/>
    <p:sldId id="378" r:id="rId8"/>
    <p:sldId id="379" r:id="rId9"/>
    <p:sldId id="380" r:id="rId10"/>
    <p:sldId id="381" r:id="rId11"/>
    <p:sldId id="382" r:id="rId12"/>
    <p:sldId id="301" r:id="rId13"/>
    <p:sldId id="302" r:id="rId14"/>
    <p:sldId id="303" r:id="rId15"/>
    <p:sldId id="304" r:id="rId16"/>
    <p:sldId id="305" r:id="rId17"/>
    <p:sldId id="306" r:id="rId18"/>
    <p:sldId id="307" r:id="rId19"/>
    <p:sldId id="308" r:id="rId20"/>
    <p:sldId id="309" r:id="rId21"/>
    <p:sldId id="311" r:id="rId22"/>
    <p:sldId id="310" r:id="rId23"/>
    <p:sldId id="312" r:id="rId24"/>
    <p:sldId id="313" r:id="rId25"/>
    <p:sldId id="279" r:id="rId26"/>
    <p:sldId id="291" r:id="rId27"/>
    <p:sldId id="320" r:id="rId28"/>
    <p:sldId id="321" r:id="rId29"/>
    <p:sldId id="322" r:id="rId30"/>
    <p:sldId id="280" r:id="rId31"/>
    <p:sldId id="281" r:id="rId32"/>
    <p:sldId id="282" r:id="rId33"/>
    <p:sldId id="283" r:id="rId34"/>
    <p:sldId id="284" r:id="rId35"/>
    <p:sldId id="323" r:id="rId36"/>
    <p:sldId id="324" r:id="rId37"/>
    <p:sldId id="325" r:id="rId38"/>
    <p:sldId id="328" r:id="rId39"/>
    <p:sldId id="326" r:id="rId40"/>
    <p:sldId id="329" r:id="rId41"/>
    <p:sldId id="330" r:id="rId42"/>
    <p:sldId id="331" r:id="rId43"/>
    <p:sldId id="333" r:id="rId44"/>
    <p:sldId id="334" r:id="rId45"/>
    <p:sldId id="335" r:id="rId46"/>
    <p:sldId id="339" r:id="rId47"/>
    <p:sldId id="336" r:id="rId48"/>
    <p:sldId id="337" r:id="rId49"/>
    <p:sldId id="338" r:id="rId50"/>
    <p:sldId id="340" r:id="rId51"/>
    <p:sldId id="341" r:id="rId52"/>
    <p:sldId id="342" r:id="rId53"/>
    <p:sldId id="344" r:id="rId54"/>
    <p:sldId id="345" r:id="rId55"/>
    <p:sldId id="343" r:id="rId56"/>
    <p:sldId id="346" r:id="rId57"/>
    <p:sldId id="347" r:id="rId58"/>
    <p:sldId id="348" r:id="rId59"/>
    <p:sldId id="349" r:id="rId60"/>
    <p:sldId id="350" r:id="rId61"/>
    <p:sldId id="351" r:id="rId62"/>
    <p:sldId id="352" r:id="rId63"/>
    <p:sldId id="353" r:id="rId64"/>
    <p:sldId id="354" r:id="rId65"/>
    <p:sldId id="355" r:id="rId66"/>
    <p:sldId id="358" r:id="rId67"/>
    <p:sldId id="359" r:id="rId68"/>
    <p:sldId id="360" r:id="rId69"/>
    <p:sldId id="361" r:id="rId70"/>
    <p:sldId id="357" r:id="rId71"/>
    <p:sldId id="362" r:id="rId72"/>
    <p:sldId id="363" r:id="rId73"/>
    <p:sldId id="364" r:id="rId74"/>
    <p:sldId id="365" r:id="rId75"/>
    <p:sldId id="366" r:id="rId76"/>
    <p:sldId id="367" r:id="rId77"/>
    <p:sldId id="368" r:id="rId78"/>
    <p:sldId id="369" r:id="rId79"/>
    <p:sldId id="370" r:id="rId80"/>
    <p:sldId id="371" r:id="rId81"/>
    <p:sldId id="372" r:id="rId82"/>
    <p:sldId id="383" r:id="rId83"/>
    <p:sldId id="373"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autoAdjust="0"/>
    <p:restoredTop sz="85741" autoAdjust="0"/>
  </p:normalViewPr>
  <p:slideViewPr>
    <p:cSldViewPr snapToGrid="0">
      <p:cViewPr varScale="1">
        <p:scale>
          <a:sx n="66" d="100"/>
          <a:sy n="66" d="100"/>
        </p:scale>
        <p:origin x="90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8B206-8294-40F6-AE1E-024C93A2D0B4}" type="datetimeFigureOut">
              <a:rPr lang="en-PH" smtClean="0"/>
              <a:t>05/01/2018</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ABCF3-2ADA-4044-A8CB-0A7A1A337226}" type="slidenum">
              <a:rPr lang="en-PH" smtClean="0"/>
              <a:t>‹#›</a:t>
            </a:fld>
            <a:endParaRPr lang="en-PH"/>
          </a:p>
        </p:txBody>
      </p:sp>
    </p:spTree>
    <p:extLst>
      <p:ext uri="{BB962C8B-B14F-4D97-AF65-F5344CB8AC3E}">
        <p14:creationId xmlns:p14="http://schemas.microsoft.com/office/powerpoint/2010/main" val="52307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Afternoon </a:t>
            </a:r>
            <a:r>
              <a:rPr lang="en-PH" dirty="0" err="1"/>
              <a:t>po</a:t>
            </a:r>
            <a:r>
              <a:rPr lang="en-PH" dirty="0"/>
              <a:t> Sir and Miss. I am Alyssa Fernandez and these are my groupmates, Hurley, Emmanuel, and Miguel and we’re Team Dash-R-Come.</a:t>
            </a:r>
          </a:p>
          <a:p>
            <a:endParaRPr lang="en-PH" dirty="0"/>
          </a:p>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a:t>
            </a:fld>
            <a:endParaRPr lang="en-PH"/>
          </a:p>
        </p:txBody>
      </p:sp>
    </p:spTree>
    <p:extLst>
      <p:ext uri="{BB962C8B-B14F-4D97-AF65-F5344CB8AC3E}">
        <p14:creationId xmlns:p14="http://schemas.microsoft.com/office/powerpoint/2010/main" val="185142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10</a:t>
            </a:fld>
            <a:endParaRPr lang="en-PH"/>
          </a:p>
        </p:txBody>
      </p:sp>
    </p:spTree>
    <p:extLst>
      <p:ext uri="{BB962C8B-B14F-4D97-AF65-F5344CB8AC3E}">
        <p14:creationId xmlns:p14="http://schemas.microsoft.com/office/powerpoint/2010/main" val="209777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Mico</a:t>
            </a:r>
          </a:p>
        </p:txBody>
      </p:sp>
      <p:sp>
        <p:nvSpPr>
          <p:cNvPr id="4" name="Slide Number Placeholder 3"/>
          <p:cNvSpPr>
            <a:spLocks noGrp="1"/>
          </p:cNvSpPr>
          <p:nvPr>
            <p:ph type="sldNum" sz="quarter" idx="10"/>
          </p:nvPr>
        </p:nvSpPr>
        <p:spPr/>
        <p:txBody>
          <a:bodyPr/>
          <a:lstStyle/>
          <a:p>
            <a:fld id="{979ABCF3-2ADA-4044-A8CB-0A7A1A337226}" type="slidenum">
              <a:rPr lang="en-PH" smtClean="0"/>
              <a:t>11</a:t>
            </a:fld>
            <a:endParaRPr lang="en-PH"/>
          </a:p>
        </p:txBody>
      </p:sp>
    </p:spTree>
    <p:extLst>
      <p:ext uri="{BB962C8B-B14F-4D97-AF65-F5344CB8AC3E}">
        <p14:creationId xmlns:p14="http://schemas.microsoft.com/office/powerpoint/2010/main" val="679627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12</a:t>
            </a:fld>
            <a:endParaRPr lang="en-PH"/>
          </a:p>
        </p:txBody>
      </p:sp>
    </p:spTree>
    <p:extLst>
      <p:ext uri="{BB962C8B-B14F-4D97-AF65-F5344CB8AC3E}">
        <p14:creationId xmlns:p14="http://schemas.microsoft.com/office/powerpoint/2010/main" val="258162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13</a:t>
            </a:fld>
            <a:endParaRPr lang="en-PH"/>
          </a:p>
        </p:txBody>
      </p:sp>
    </p:spTree>
    <p:extLst>
      <p:ext uri="{BB962C8B-B14F-4D97-AF65-F5344CB8AC3E}">
        <p14:creationId xmlns:p14="http://schemas.microsoft.com/office/powerpoint/2010/main" val="2677104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14</a:t>
            </a:fld>
            <a:endParaRPr lang="en-PH"/>
          </a:p>
        </p:txBody>
      </p:sp>
    </p:spTree>
    <p:extLst>
      <p:ext uri="{BB962C8B-B14F-4D97-AF65-F5344CB8AC3E}">
        <p14:creationId xmlns:p14="http://schemas.microsoft.com/office/powerpoint/2010/main" val="94153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15</a:t>
            </a:fld>
            <a:endParaRPr lang="en-PH"/>
          </a:p>
        </p:txBody>
      </p:sp>
    </p:spTree>
    <p:extLst>
      <p:ext uri="{BB962C8B-B14F-4D97-AF65-F5344CB8AC3E}">
        <p14:creationId xmlns:p14="http://schemas.microsoft.com/office/powerpoint/2010/main" val="3887309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16</a:t>
            </a:fld>
            <a:endParaRPr lang="en-PH"/>
          </a:p>
        </p:txBody>
      </p:sp>
    </p:spTree>
    <p:extLst>
      <p:ext uri="{BB962C8B-B14F-4D97-AF65-F5344CB8AC3E}">
        <p14:creationId xmlns:p14="http://schemas.microsoft.com/office/powerpoint/2010/main" val="2501300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17</a:t>
            </a:fld>
            <a:endParaRPr lang="en-PH"/>
          </a:p>
        </p:txBody>
      </p:sp>
    </p:spTree>
    <p:extLst>
      <p:ext uri="{BB962C8B-B14F-4D97-AF65-F5344CB8AC3E}">
        <p14:creationId xmlns:p14="http://schemas.microsoft.com/office/powerpoint/2010/main" val="81392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18</a:t>
            </a:fld>
            <a:endParaRPr lang="en-PH"/>
          </a:p>
        </p:txBody>
      </p:sp>
    </p:spTree>
    <p:extLst>
      <p:ext uri="{BB962C8B-B14F-4D97-AF65-F5344CB8AC3E}">
        <p14:creationId xmlns:p14="http://schemas.microsoft.com/office/powerpoint/2010/main" val="1953027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19</a:t>
            </a:fld>
            <a:endParaRPr lang="en-PH"/>
          </a:p>
        </p:txBody>
      </p:sp>
    </p:spTree>
    <p:extLst>
      <p:ext uri="{BB962C8B-B14F-4D97-AF65-F5344CB8AC3E}">
        <p14:creationId xmlns:p14="http://schemas.microsoft.com/office/powerpoint/2010/main" val="2454397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a:t>
            </a:fld>
            <a:endParaRPr lang="en-PH"/>
          </a:p>
        </p:txBody>
      </p:sp>
    </p:spTree>
    <p:extLst>
      <p:ext uri="{BB962C8B-B14F-4D97-AF65-F5344CB8AC3E}">
        <p14:creationId xmlns:p14="http://schemas.microsoft.com/office/powerpoint/2010/main" val="47006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20</a:t>
            </a:fld>
            <a:endParaRPr lang="en-PH"/>
          </a:p>
        </p:txBody>
      </p:sp>
    </p:spTree>
    <p:extLst>
      <p:ext uri="{BB962C8B-B14F-4D97-AF65-F5344CB8AC3E}">
        <p14:creationId xmlns:p14="http://schemas.microsoft.com/office/powerpoint/2010/main" val="107366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21</a:t>
            </a:fld>
            <a:endParaRPr lang="en-PH"/>
          </a:p>
        </p:txBody>
      </p:sp>
    </p:spTree>
    <p:extLst>
      <p:ext uri="{BB962C8B-B14F-4D97-AF65-F5344CB8AC3E}">
        <p14:creationId xmlns:p14="http://schemas.microsoft.com/office/powerpoint/2010/main" val="19928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22</a:t>
            </a:fld>
            <a:endParaRPr lang="en-PH"/>
          </a:p>
        </p:txBody>
      </p:sp>
    </p:spTree>
    <p:extLst>
      <p:ext uri="{BB962C8B-B14F-4D97-AF65-F5344CB8AC3E}">
        <p14:creationId xmlns:p14="http://schemas.microsoft.com/office/powerpoint/2010/main" val="3959936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23</a:t>
            </a:fld>
            <a:endParaRPr lang="en-PH"/>
          </a:p>
        </p:txBody>
      </p:sp>
    </p:spTree>
    <p:extLst>
      <p:ext uri="{BB962C8B-B14F-4D97-AF65-F5344CB8AC3E}">
        <p14:creationId xmlns:p14="http://schemas.microsoft.com/office/powerpoint/2010/main" val="368643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24</a:t>
            </a:fld>
            <a:endParaRPr lang="en-PH"/>
          </a:p>
        </p:txBody>
      </p:sp>
    </p:spTree>
    <p:extLst>
      <p:ext uri="{BB962C8B-B14F-4D97-AF65-F5344CB8AC3E}">
        <p14:creationId xmlns:p14="http://schemas.microsoft.com/office/powerpoint/2010/main" val="2011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25</a:t>
            </a:fld>
            <a:endParaRPr lang="en-PH"/>
          </a:p>
        </p:txBody>
      </p:sp>
    </p:spTree>
    <p:extLst>
      <p:ext uri="{BB962C8B-B14F-4D97-AF65-F5344CB8AC3E}">
        <p14:creationId xmlns:p14="http://schemas.microsoft.com/office/powerpoint/2010/main" val="3676992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30</a:t>
            </a:fld>
            <a:endParaRPr lang="en-PH"/>
          </a:p>
        </p:txBody>
      </p:sp>
    </p:spTree>
    <p:extLst>
      <p:ext uri="{BB962C8B-B14F-4D97-AF65-F5344CB8AC3E}">
        <p14:creationId xmlns:p14="http://schemas.microsoft.com/office/powerpoint/2010/main" val="300264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Mico</a:t>
            </a:r>
          </a:p>
        </p:txBody>
      </p:sp>
      <p:sp>
        <p:nvSpPr>
          <p:cNvPr id="4" name="Slide Number Placeholder 3"/>
          <p:cNvSpPr>
            <a:spLocks noGrp="1"/>
          </p:cNvSpPr>
          <p:nvPr>
            <p:ph type="sldNum" sz="quarter" idx="10"/>
          </p:nvPr>
        </p:nvSpPr>
        <p:spPr/>
        <p:txBody>
          <a:bodyPr/>
          <a:lstStyle/>
          <a:p>
            <a:fld id="{979ABCF3-2ADA-4044-A8CB-0A7A1A337226}" type="slidenum">
              <a:rPr lang="en-PH" smtClean="0"/>
              <a:t>31</a:t>
            </a:fld>
            <a:endParaRPr lang="en-PH"/>
          </a:p>
        </p:txBody>
      </p:sp>
    </p:spTree>
    <p:extLst>
      <p:ext uri="{BB962C8B-B14F-4D97-AF65-F5344CB8AC3E}">
        <p14:creationId xmlns:p14="http://schemas.microsoft.com/office/powerpoint/2010/main" val="542017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Mico</a:t>
            </a:r>
          </a:p>
        </p:txBody>
      </p:sp>
      <p:sp>
        <p:nvSpPr>
          <p:cNvPr id="4" name="Slide Number Placeholder 3"/>
          <p:cNvSpPr>
            <a:spLocks noGrp="1"/>
          </p:cNvSpPr>
          <p:nvPr>
            <p:ph type="sldNum" sz="quarter" idx="10"/>
          </p:nvPr>
        </p:nvSpPr>
        <p:spPr/>
        <p:txBody>
          <a:bodyPr/>
          <a:lstStyle/>
          <a:p>
            <a:fld id="{979ABCF3-2ADA-4044-A8CB-0A7A1A337226}" type="slidenum">
              <a:rPr lang="en-PH" smtClean="0"/>
              <a:t>32</a:t>
            </a:fld>
            <a:endParaRPr lang="en-PH"/>
          </a:p>
        </p:txBody>
      </p:sp>
    </p:spTree>
    <p:extLst>
      <p:ext uri="{BB962C8B-B14F-4D97-AF65-F5344CB8AC3E}">
        <p14:creationId xmlns:p14="http://schemas.microsoft.com/office/powerpoint/2010/main" val="1103372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33</a:t>
            </a:fld>
            <a:endParaRPr lang="en-PH"/>
          </a:p>
        </p:txBody>
      </p:sp>
    </p:spTree>
    <p:extLst>
      <p:ext uri="{BB962C8B-B14F-4D97-AF65-F5344CB8AC3E}">
        <p14:creationId xmlns:p14="http://schemas.microsoft.com/office/powerpoint/2010/main" val="2710712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Alyssa? Dash-R-Come is an Incident Reporter System that runs in Android devices and aims to help the Users to generate an Incident Report using the applications features and the Agency to get a detailed report for them to be able to respond to the User. As well as, for the both parties to have an evidence, statistics to future use. Project Scope are the places in Makati City and target Agency is Barangay Magallanes. </a:t>
            </a:r>
          </a:p>
        </p:txBody>
      </p:sp>
      <p:sp>
        <p:nvSpPr>
          <p:cNvPr id="4" name="Slide Number Placeholder 3"/>
          <p:cNvSpPr>
            <a:spLocks noGrp="1"/>
          </p:cNvSpPr>
          <p:nvPr>
            <p:ph type="sldNum" sz="quarter" idx="10"/>
          </p:nvPr>
        </p:nvSpPr>
        <p:spPr/>
        <p:txBody>
          <a:bodyPr/>
          <a:lstStyle/>
          <a:p>
            <a:fld id="{979ABCF3-2ADA-4044-A8CB-0A7A1A337226}" type="slidenum">
              <a:rPr lang="en-PH" smtClean="0"/>
              <a:t>3</a:t>
            </a:fld>
            <a:endParaRPr lang="en-PH"/>
          </a:p>
        </p:txBody>
      </p:sp>
    </p:spTree>
    <p:extLst>
      <p:ext uri="{BB962C8B-B14F-4D97-AF65-F5344CB8AC3E}">
        <p14:creationId xmlns:p14="http://schemas.microsoft.com/office/powerpoint/2010/main" val="3475907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34</a:t>
            </a:fld>
            <a:endParaRPr lang="en-PH"/>
          </a:p>
        </p:txBody>
      </p:sp>
    </p:spTree>
    <p:extLst>
      <p:ext uri="{BB962C8B-B14F-4D97-AF65-F5344CB8AC3E}">
        <p14:creationId xmlns:p14="http://schemas.microsoft.com/office/powerpoint/2010/main" val="3539183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38</a:t>
            </a:fld>
            <a:endParaRPr lang="en-PH"/>
          </a:p>
        </p:txBody>
      </p:sp>
    </p:spTree>
    <p:extLst>
      <p:ext uri="{BB962C8B-B14F-4D97-AF65-F5344CB8AC3E}">
        <p14:creationId xmlns:p14="http://schemas.microsoft.com/office/powerpoint/2010/main" val="2602666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40</a:t>
            </a:fld>
            <a:endParaRPr lang="en-PH"/>
          </a:p>
        </p:txBody>
      </p:sp>
    </p:spTree>
    <p:extLst>
      <p:ext uri="{BB962C8B-B14F-4D97-AF65-F5344CB8AC3E}">
        <p14:creationId xmlns:p14="http://schemas.microsoft.com/office/powerpoint/2010/main" val="3993822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41</a:t>
            </a:fld>
            <a:endParaRPr lang="en-PH"/>
          </a:p>
        </p:txBody>
      </p:sp>
    </p:spTree>
    <p:extLst>
      <p:ext uri="{BB962C8B-B14F-4D97-AF65-F5344CB8AC3E}">
        <p14:creationId xmlns:p14="http://schemas.microsoft.com/office/powerpoint/2010/main" val="3772337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42</a:t>
            </a:fld>
            <a:endParaRPr lang="en-PH"/>
          </a:p>
        </p:txBody>
      </p:sp>
    </p:spTree>
    <p:extLst>
      <p:ext uri="{BB962C8B-B14F-4D97-AF65-F5344CB8AC3E}">
        <p14:creationId xmlns:p14="http://schemas.microsoft.com/office/powerpoint/2010/main" val="2734198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49</a:t>
            </a:fld>
            <a:endParaRPr lang="en-PH"/>
          </a:p>
        </p:txBody>
      </p:sp>
    </p:spTree>
    <p:extLst>
      <p:ext uri="{BB962C8B-B14F-4D97-AF65-F5344CB8AC3E}">
        <p14:creationId xmlns:p14="http://schemas.microsoft.com/office/powerpoint/2010/main" val="1460053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63</a:t>
            </a:fld>
            <a:endParaRPr lang="en-PH"/>
          </a:p>
        </p:txBody>
      </p:sp>
    </p:spTree>
    <p:extLst>
      <p:ext uri="{BB962C8B-B14F-4D97-AF65-F5344CB8AC3E}">
        <p14:creationId xmlns:p14="http://schemas.microsoft.com/office/powerpoint/2010/main" val="990199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64</a:t>
            </a:fld>
            <a:endParaRPr lang="en-PH"/>
          </a:p>
        </p:txBody>
      </p:sp>
    </p:spTree>
    <p:extLst>
      <p:ext uri="{BB962C8B-B14F-4D97-AF65-F5344CB8AC3E}">
        <p14:creationId xmlns:p14="http://schemas.microsoft.com/office/powerpoint/2010/main" val="128904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65</a:t>
            </a:fld>
            <a:endParaRPr lang="en-PH"/>
          </a:p>
        </p:txBody>
      </p:sp>
    </p:spTree>
    <p:extLst>
      <p:ext uri="{BB962C8B-B14F-4D97-AF65-F5344CB8AC3E}">
        <p14:creationId xmlns:p14="http://schemas.microsoft.com/office/powerpoint/2010/main" val="1454377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66</a:t>
            </a:fld>
            <a:endParaRPr lang="en-PH"/>
          </a:p>
        </p:txBody>
      </p:sp>
    </p:spTree>
    <p:extLst>
      <p:ext uri="{BB962C8B-B14F-4D97-AF65-F5344CB8AC3E}">
        <p14:creationId xmlns:p14="http://schemas.microsoft.com/office/powerpoint/2010/main" val="321888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Mico: to help expand</a:t>
            </a:r>
            <a:r>
              <a:rPr lang="en-PH" baseline="0" dirty="0"/>
              <a:t>  the scope of </a:t>
            </a:r>
            <a:r>
              <a:rPr lang="en-PH" baseline="0" dirty="0" err="1"/>
              <a:t>Pilipinas</a:t>
            </a:r>
            <a:r>
              <a:rPr lang="en-PH" baseline="0" dirty="0"/>
              <a:t> 911 in receiving incident report</a:t>
            </a:r>
          </a:p>
          <a:p>
            <a:r>
              <a:rPr lang="en-PH" baseline="0" dirty="0"/>
              <a:t>To provide real-time and detailed incident  report</a:t>
            </a:r>
          </a:p>
          <a:p>
            <a:r>
              <a:rPr lang="en-PH" baseline="0" dirty="0"/>
              <a:t>Provide client records that occurs monthly</a:t>
            </a:r>
          </a:p>
          <a:p>
            <a:r>
              <a:rPr lang="en-PH" baseline="0" dirty="0"/>
              <a:t>Provide supporting details when reporting an incident to the client</a:t>
            </a:r>
          </a:p>
          <a:p>
            <a:r>
              <a:rPr lang="en-PH" baseline="0" dirty="0"/>
              <a:t>Provides evidence that help user for future references</a:t>
            </a:r>
          </a:p>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4</a:t>
            </a:fld>
            <a:endParaRPr lang="en-PH"/>
          </a:p>
        </p:txBody>
      </p:sp>
    </p:spTree>
    <p:extLst>
      <p:ext uri="{BB962C8B-B14F-4D97-AF65-F5344CB8AC3E}">
        <p14:creationId xmlns:p14="http://schemas.microsoft.com/office/powerpoint/2010/main" val="3822613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67</a:t>
            </a:fld>
            <a:endParaRPr lang="en-PH"/>
          </a:p>
        </p:txBody>
      </p:sp>
    </p:spTree>
    <p:extLst>
      <p:ext uri="{BB962C8B-B14F-4D97-AF65-F5344CB8AC3E}">
        <p14:creationId xmlns:p14="http://schemas.microsoft.com/office/powerpoint/2010/main" val="3714285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69</a:t>
            </a:fld>
            <a:endParaRPr lang="en-PH"/>
          </a:p>
        </p:txBody>
      </p:sp>
    </p:spTree>
    <p:extLst>
      <p:ext uri="{BB962C8B-B14F-4D97-AF65-F5344CB8AC3E}">
        <p14:creationId xmlns:p14="http://schemas.microsoft.com/office/powerpoint/2010/main" val="3861598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72</a:t>
            </a:fld>
            <a:endParaRPr lang="en-PH"/>
          </a:p>
        </p:txBody>
      </p:sp>
    </p:spTree>
    <p:extLst>
      <p:ext uri="{BB962C8B-B14F-4D97-AF65-F5344CB8AC3E}">
        <p14:creationId xmlns:p14="http://schemas.microsoft.com/office/powerpoint/2010/main" val="421144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73</a:t>
            </a:fld>
            <a:endParaRPr lang="en-PH"/>
          </a:p>
        </p:txBody>
      </p:sp>
    </p:spTree>
    <p:extLst>
      <p:ext uri="{BB962C8B-B14F-4D97-AF65-F5344CB8AC3E}">
        <p14:creationId xmlns:p14="http://schemas.microsoft.com/office/powerpoint/2010/main" val="3745878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74</a:t>
            </a:fld>
            <a:endParaRPr lang="en-PH"/>
          </a:p>
        </p:txBody>
      </p:sp>
    </p:spTree>
    <p:extLst>
      <p:ext uri="{BB962C8B-B14F-4D97-AF65-F5344CB8AC3E}">
        <p14:creationId xmlns:p14="http://schemas.microsoft.com/office/powerpoint/2010/main" val="4208278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Anne</a:t>
            </a:r>
          </a:p>
        </p:txBody>
      </p:sp>
      <p:sp>
        <p:nvSpPr>
          <p:cNvPr id="4" name="Slide Number Placeholder 3"/>
          <p:cNvSpPr>
            <a:spLocks noGrp="1"/>
          </p:cNvSpPr>
          <p:nvPr>
            <p:ph type="sldNum" sz="quarter" idx="10"/>
          </p:nvPr>
        </p:nvSpPr>
        <p:spPr/>
        <p:txBody>
          <a:bodyPr/>
          <a:lstStyle/>
          <a:p>
            <a:fld id="{979ABCF3-2ADA-4044-A8CB-0A7A1A337226}" type="slidenum">
              <a:rPr lang="en-PH" smtClean="0"/>
              <a:t>75</a:t>
            </a:fld>
            <a:endParaRPr lang="en-PH"/>
          </a:p>
        </p:txBody>
      </p:sp>
    </p:spTree>
    <p:extLst>
      <p:ext uri="{BB962C8B-B14F-4D97-AF65-F5344CB8AC3E}">
        <p14:creationId xmlns:p14="http://schemas.microsoft.com/office/powerpoint/2010/main" val="1390639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76</a:t>
            </a:fld>
            <a:endParaRPr lang="en-PH"/>
          </a:p>
        </p:txBody>
      </p:sp>
    </p:spTree>
    <p:extLst>
      <p:ext uri="{BB962C8B-B14F-4D97-AF65-F5344CB8AC3E}">
        <p14:creationId xmlns:p14="http://schemas.microsoft.com/office/powerpoint/2010/main" val="3722611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77</a:t>
            </a:fld>
            <a:endParaRPr lang="en-PH"/>
          </a:p>
        </p:txBody>
      </p:sp>
    </p:spTree>
    <p:extLst>
      <p:ext uri="{BB962C8B-B14F-4D97-AF65-F5344CB8AC3E}">
        <p14:creationId xmlns:p14="http://schemas.microsoft.com/office/powerpoint/2010/main" val="220579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Alyssa</a:t>
            </a:r>
          </a:p>
        </p:txBody>
      </p:sp>
      <p:sp>
        <p:nvSpPr>
          <p:cNvPr id="4" name="Slide Number Placeholder 3"/>
          <p:cNvSpPr>
            <a:spLocks noGrp="1"/>
          </p:cNvSpPr>
          <p:nvPr>
            <p:ph type="sldNum" sz="quarter" idx="10"/>
          </p:nvPr>
        </p:nvSpPr>
        <p:spPr/>
        <p:txBody>
          <a:bodyPr/>
          <a:lstStyle/>
          <a:p>
            <a:fld id="{979ABCF3-2ADA-4044-A8CB-0A7A1A337226}" type="slidenum">
              <a:rPr lang="en-PH" smtClean="0"/>
              <a:t>5</a:t>
            </a:fld>
            <a:endParaRPr lang="en-PH"/>
          </a:p>
        </p:txBody>
      </p:sp>
    </p:spTree>
    <p:extLst>
      <p:ext uri="{BB962C8B-B14F-4D97-AF65-F5344CB8AC3E}">
        <p14:creationId xmlns:p14="http://schemas.microsoft.com/office/powerpoint/2010/main" val="247186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6</a:t>
            </a:fld>
            <a:endParaRPr lang="en-PH"/>
          </a:p>
        </p:txBody>
      </p:sp>
    </p:spTree>
    <p:extLst>
      <p:ext uri="{BB962C8B-B14F-4D97-AF65-F5344CB8AC3E}">
        <p14:creationId xmlns:p14="http://schemas.microsoft.com/office/powerpoint/2010/main" val="2144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Harl</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7</a:t>
            </a:fld>
            <a:endParaRPr lang="en-PH"/>
          </a:p>
        </p:txBody>
      </p:sp>
    </p:spTree>
    <p:extLst>
      <p:ext uri="{BB962C8B-B14F-4D97-AF65-F5344CB8AC3E}">
        <p14:creationId xmlns:p14="http://schemas.microsoft.com/office/powerpoint/2010/main" val="1832478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Emman</a:t>
            </a:r>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8</a:t>
            </a:fld>
            <a:endParaRPr lang="en-PH"/>
          </a:p>
        </p:txBody>
      </p:sp>
    </p:spTree>
    <p:extLst>
      <p:ext uri="{BB962C8B-B14F-4D97-AF65-F5344CB8AC3E}">
        <p14:creationId xmlns:p14="http://schemas.microsoft.com/office/powerpoint/2010/main" val="215937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Mico</a:t>
            </a:r>
          </a:p>
        </p:txBody>
      </p:sp>
      <p:sp>
        <p:nvSpPr>
          <p:cNvPr id="4" name="Slide Number Placeholder 3"/>
          <p:cNvSpPr>
            <a:spLocks noGrp="1"/>
          </p:cNvSpPr>
          <p:nvPr>
            <p:ph type="sldNum" sz="quarter" idx="10"/>
          </p:nvPr>
        </p:nvSpPr>
        <p:spPr/>
        <p:txBody>
          <a:bodyPr/>
          <a:lstStyle/>
          <a:p>
            <a:fld id="{979ABCF3-2ADA-4044-A8CB-0A7A1A337226}" type="slidenum">
              <a:rPr lang="en-PH" smtClean="0"/>
              <a:t>9</a:t>
            </a:fld>
            <a:endParaRPr lang="en-PH"/>
          </a:p>
        </p:txBody>
      </p:sp>
    </p:spTree>
    <p:extLst>
      <p:ext uri="{BB962C8B-B14F-4D97-AF65-F5344CB8AC3E}">
        <p14:creationId xmlns:p14="http://schemas.microsoft.com/office/powerpoint/2010/main" val="4160766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B29896B-572C-4740-986A-DB86B079E42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174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291490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660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658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4026730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089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950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96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903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400861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64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3373495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32E4AA-CDB4-4ECB-BB56-EB11790C0012}" type="datetimeFigureOut">
              <a:rPr lang="en-US" smtClean="0"/>
              <a:t>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9896B-572C-4740-986A-DB86B079E42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09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32E4AA-CDB4-4ECB-BB56-EB11790C0012}" type="datetimeFigureOut">
              <a:rPr lang="en-US" smtClean="0"/>
              <a:t>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519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2E4AA-CDB4-4ECB-BB56-EB11790C0012}" type="datetimeFigureOut">
              <a:rPr lang="en-US" smtClean="0"/>
              <a:t>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291897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514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140409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2E4AA-CDB4-4ECB-BB56-EB11790C0012}" type="datetimeFigureOut">
              <a:rPr lang="en-US" smtClean="0"/>
              <a:t>1/5/2018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9896B-572C-4740-986A-DB86B079E42D}" type="slidenum">
              <a:rPr lang="en-US" smtClean="0"/>
              <a:t>‹#›</a:t>
            </a:fld>
            <a:endParaRPr lang="en-US"/>
          </a:p>
        </p:txBody>
      </p:sp>
    </p:spTree>
    <p:extLst>
      <p:ext uri="{BB962C8B-B14F-4D97-AF65-F5344CB8AC3E}">
        <p14:creationId xmlns:p14="http://schemas.microsoft.com/office/powerpoint/2010/main" val="701012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jp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generated with high confidence">
            <a:extLst>
              <a:ext uri="{FF2B5EF4-FFF2-40B4-BE49-F238E27FC236}">
                <a16:creationId xmlns:a16="http://schemas.microsoft.com/office/drawing/2014/main" id="{57497429-AF09-43B6-8E9F-2BBEF7D31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18" y="-366326"/>
            <a:ext cx="8198603" cy="6537960"/>
          </a:xfrm>
          <a:prstGeom prst="rect">
            <a:avLst/>
          </a:prstGeom>
        </p:spPr>
      </p:pic>
      <p:sp>
        <p:nvSpPr>
          <p:cNvPr id="6" name="TextBox 5">
            <a:extLst>
              <a:ext uri="{FF2B5EF4-FFF2-40B4-BE49-F238E27FC236}">
                <a16:creationId xmlns:a16="http://schemas.microsoft.com/office/drawing/2014/main" id="{85176250-25E1-4182-B70D-52857FFB1A75}"/>
              </a:ext>
            </a:extLst>
          </p:cNvPr>
          <p:cNvSpPr txBox="1"/>
          <p:nvPr/>
        </p:nvSpPr>
        <p:spPr>
          <a:xfrm>
            <a:off x="-60960" y="5633025"/>
            <a:ext cx="12252960" cy="1077218"/>
          </a:xfrm>
          <a:prstGeom prst="rect">
            <a:avLst/>
          </a:prstGeom>
          <a:noFill/>
        </p:spPr>
        <p:txBody>
          <a:bodyPr wrap="square" rtlCol="0">
            <a:spAutoFit/>
          </a:bodyPr>
          <a:lstStyle/>
          <a:p>
            <a:pPr algn="ctr"/>
            <a:r>
              <a:rPr lang="en-PH" sz="3200" dirty="0"/>
              <a:t>PREPARED BY: HURLEY EVANGELISTA | EMMANUEL DEVERA|</a:t>
            </a:r>
          </a:p>
          <a:p>
            <a:pPr algn="ctr"/>
            <a:r>
              <a:rPr lang="en-PH" sz="3200" dirty="0"/>
              <a:t>ALYSSA FERNANDEZ | MIGUEL MATAWARAN</a:t>
            </a:r>
          </a:p>
        </p:txBody>
      </p:sp>
    </p:spTree>
    <p:extLst>
      <p:ext uri="{BB962C8B-B14F-4D97-AF65-F5344CB8AC3E}">
        <p14:creationId xmlns:p14="http://schemas.microsoft.com/office/powerpoint/2010/main" val="42034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SOFTWARE REQUIREMENTS SPECIFICATION (SRS)</a:t>
            </a:r>
            <a:endParaRPr lang="en-US" sz="2500" dirty="0"/>
          </a:p>
        </p:txBody>
      </p:sp>
      <p:sp>
        <p:nvSpPr>
          <p:cNvPr id="3" name="Content Placeholder 2"/>
          <p:cNvSpPr>
            <a:spLocks noGrp="1"/>
          </p:cNvSpPr>
          <p:nvPr>
            <p:ph idx="1"/>
          </p:nvPr>
        </p:nvSpPr>
        <p:spPr/>
        <p:txBody>
          <a:bodyPr>
            <a:normAutofit/>
          </a:bodyPr>
          <a:lstStyle/>
          <a:p>
            <a:r>
              <a:rPr lang="en-US" dirty="0"/>
              <a:t>Performance</a:t>
            </a:r>
          </a:p>
          <a:p>
            <a:r>
              <a:rPr lang="en-US" dirty="0"/>
              <a:t>✓The device must be an android device with a Operating System (OS) minimum of </a:t>
            </a:r>
            <a:r>
              <a:rPr lang="en-US" dirty="0" err="1"/>
              <a:t>Kitkat</a:t>
            </a:r>
            <a:r>
              <a:rPr lang="en-US" dirty="0"/>
              <a:t>. </a:t>
            </a:r>
          </a:p>
          <a:p>
            <a:r>
              <a:rPr lang="en-US" dirty="0"/>
              <a:t>✓The system must be online 24/7</a:t>
            </a:r>
          </a:p>
          <a:p>
            <a:r>
              <a:rPr lang="en-US" dirty="0"/>
              <a:t>✓ The system must be responsive </a:t>
            </a:r>
          </a:p>
          <a:p>
            <a:endParaRPr lang="en-US" dirty="0"/>
          </a:p>
        </p:txBody>
      </p:sp>
    </p:spTree>
    <p:extLst>
      <p:ext uri="{BB962C8B-B14F-4D97-AF65-F5344CB8AC3E}">
        <p14:creationId xmlns:p14="http://schemas.microsoft.com/office/powerpoint/2010/main" val="21898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SOFTWARE REQUIREMENTS SPECIFICATION (SRS)</a:t>
            </a:r>
            <a:endParaRPr lang="en-US" sz="2500"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Control</a:t>
            </a:r>
          </a:p>
          <a:p>
            <a:r>
              <a:rPr lang="en-US" dirty="0"/>
              <a:t>✓ The system must provide a login system to avoid prank reporters [RV1]  and the login should take 15-30 seconds.</a:t>
            </a:r>
          </a:p>
          <a:p>
            <a:r>
              <a:rPr lang="en-US" dirty="0"/>
              <a:t>✓ The system must maintain user integrity.</a:t>
            </a:r>
          </a:p>
          <a:p>
            <a:r>
              <a:rPr lang="en-US" dirty="0"/>
              <a:t>✓ The user must allow the camera, Bluetooth, cellular data and Wi-Fi connection permission for the mobile application.</a:t>
            </a:r>
          </a:p>
          <a:p>
            <a:r>
              <a:rPr lang="en-US" dirty="0"/>
              <a:t>✓ The users must read the play store policies against the potential harmful or threat party software.</a:t>
            </a:r>
          </a:p>
          <a:p>
            <a:endParaRPr lang="en-US" dirty="0"/>
          </a:p>
        </p:txBody>
      </p:sp>
    </p:spTree>
    <p:extLst>
      <p:ext uri="{BB962C8B-B14F-4D97-AF65-F5344CB8AC3E}">
        <p14:creationId xmlns:p14="http://schemas.microsoft.com/office/powerpoint/2010/main" val="83595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9ACA5-4B06-46E0-9169-5A5735D28BFA}"/>
              </a:ext>
            </a:extLst>
          </p:cNvPr>
          <p:cNvPicPr>
            <a:picLocks noChangeAspect="1"/>
          </p:cNvPicPr>
          <p:nvPr/>
        </p:nvPicPr>
        <p:blipFill>
          <a:blip r:embed="rId3"/>
          <a:stretch>
            <a:fillRect/>
          </a:stretch>
        </p:blipFill>
        <p:spPr>
          <a:xfrm>
            <a:off x="-1" y="170482"/>
            <a:ext cx="6137329" cy="6493789"/>
          </a:xfrm>
          <a:prstGeom prst="rect">
            <a:avLst/>
          </a:prstGeom>
        </p:spPr>
      </p:pic>
      <p:pic>
        <p:nvPicPr>
          <p:cNvPr id="5" name="Picture 4">
            <a:extLst>
              <a:ext uri="{FF2B5EF4-FFF2-40B4-BE49-F238E27FC236}">
                <a16:creationId xmlns:a16="http://schemas.microsoft.com/office/drawing/2014/main" id="{7C7901AE-8106-494F-819E-F6617CF5FE36}"/>
              </a:ext>
            </a:extLst>
          </p:cNvPr>
          <p:cNvPicPr>
            <a:picLocks noChangeAspect="1"/>
          </p:cNvPicPr>
          <p:nvPr/>
        </p:nvPicPr>
        <p:blipFill>
          <a:blip r:embed="rId4"/>
          <a:stretch>
            <a:fillRect/>
          </a:stretch>
        </p:blipFill>
        <p:spPr>
          <a:xfrm>
            <a:off x="6137328" y="193729"/>
            <a:ext cx="6054673" cy="6493788"/>
          </a:xfrm>
          <a:prstGeom prst="rect">
            <a:avLst/>
          </a:prstGeom>
        </p:spPr>
      </p:pic>
    </p:spTree>
    <p:extLst>
      <p:ext uri="{BB962C8B-B14F-4D97-AF65-F5344CB8AC3E}">
        <p14:creationId xmlns:p14="http://schemas.microsoft.com/office/powerpoint/2010/main" val="323250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2D64CB-5ACC-46D5-A9CD-391396FE565C}"/>
              </a:ext>
            </a:extLst>
          </p:cNvPr>
          <p:cNvPicPr>
            <a:picLocks noChangeAspect="1"/>
          </p:cNvPicPr>
          <p:nvPr/>
        </p:nvPicPr>
        <p:blipFill>
          <a:blip r:embed="rId3"/>
          <a:stretch>
            <a:fillRect/>
          </a:stretch>
        </p:blipFill>
        <p:spPr>
          <a:xfrm>
            <a:off x="0" y="122332"/>
            <a:ext cx="5920351" cy="6588434"/>
          </a:xfrm>
          <a:prstGeom prst="rect">
            <a:avLst/>
          </a:prstGeom>
        </p:spPr>
      </p:pic>
      <p:pic>
        <p:nvPicPr>
          <p:cNvPr id="4" name="Picture 3">
            <a:extLst>
              <a:ext uri="{FF2B5EF4-FFF2-40B4-BE49-F238E27FC236}">
                <a16:creationId xmlns:a16="http://schemas.microsoft.com/office/drawing/2014/main" id="{77DBF0C1-F8A7-47F2-9425-4A36334B712A}"/>
              </a:ext>
            </a:extLst>
          </p:cNvPr>
          <p:cNvPicPr>
            <a:picLocks noChangeAspect="1"/>
          </p:cNvPicPr>
          <p:nvPr/>
        </p:nvPicPr>
        <p:blipFill>
          <a:blip r:embed="rId4"/>
          <a:stretch>
            <a:fillRect/>
          </a:stretch>
        </p:blipFill>
        <p:spPr>
          <a:xfrm>
            <a:off x="6096001" y="122332"/>
            <a:ext cx="6096004" cy="6613336"/>
          </a:xfrm>
          <a:prstGeom prst="rect">
            <a:avLst/>
          </a:prstGeom>
        </p:spPr>
      </p:pic>
    </p:spTree>
    <p:extLst>
      <p:ext uri="{BB962C8B-B14F-4D97-AF65-F5344CB8AC3E}">
        <p14:creationId xmlns:p14="http://schemas.microsoft.com/office/powerpoint/2010/main" val="57748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08462-B793-44EA-8C98-E308D3845EC3}"/>
              </a:ext>
            </a:extLst>
          </p:cNvPr>
          <p:cNvPicPr>
            <a:picLocks noChangeAspect="1"/>
          </p:cNvPicPr>
          <p:nvPr/>
        </p:nvPicPr>
        <p:blipFill>
          <a:blip r:embed="rId3"/>
          <a:stretch>
            <a:fillRect/>
          </a:stretch>
        </p:blipFill>
        <p:spPr>
          <a:xfrm>
            <a:off x="25831" y="182347"/>
            <a:ext cx="6070169" cy="6493303"/>
          </a:xfrm>
          <a:prstGeom prst="rect">
            <a:avLst/>
          </a:prstGeom>
        </p:spPr>
      </p:pic>
      <p:pic>
        <p:nvPicPr>
          <p:cNvPr id="6" name="Picture 5">
            <a:extLst>
              <a:ext uri="{FF2B5EF4-FFF2-40B4-BE49-F238E27FC236}">
                <a16:creationId xmlns:a16="http://schemas.microsoft.com/office/drawing/2014/main" id="{C6B70B1B-2E91-40AA-BDE4-3E99A92DB99D}"/>
              </a:ext>
            </a:extLst>
          </p:cNvPr>
          <p:cNvPicPr>
            <a:picLocks noChangeAspect="1"/>
          </p:cNvPicPr>
          <p:nvPr/>
        </p:nvPicPr>
        <p:blipFill>
          <a:blip r:embed="rId4"/>
          <a:stretch>
            <a:fillRect/>
          </a:stretch>
        </p:blipFill>
        <p:spPr>
          <a:xfrm>
            <a:off x="6096000" y="182348"/>
            <a:ext cx="6096000" cy="6493304"/>
          </a:xfrm>
          <a:prstGeom prst="rect">
            <a:avLst/>
          </a:prstGeom>
        </p:spPr>
      </p:pic>
    </p:spTree>
    <p:extLst>
      <p:ext uri="{BB962C8B-B14F-4D97-AF65-F5344CB8AC3E}">
        <p14:creationId xmlns:p14="http://schemas.microsoft.com/office/powerpoint/2010/main" val="190797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0DFA9-B7E6-43A7-9288-A35E4BC914BB}"/>
              </a:ext>
            </a:extLst>
          </p:cNvPr>
          <p:cNvPicPr>
            <a:picLocks noChangeAspect="1"/>
          </p:cNvPicPr>
          <p:nvPr/>
        </p:nvPicPr>
        <p:blipFill>
          <a:blip r:embed="rId3"/>
          <a:stretch>
            <a:fillRect/>
          </a:stretch>
        </p:blipFill>
        <p:spPr>
          <a:xfrm>
            <a:off x="2371241" y="162570"/>
            <a:ext cx="7144718" cy="6532859"/>
          </a:xfrm>
          <a:prstGeom prst="rect">
            <a:avLst/>
          </a:prstGeom>
        </p:spPr>
      </p:pic>
    </p:spTree>
    <p:extLst>
      <p:ext uri="{BB962C8B-B14F-4D97-AF65-F5344CB8AC3E}">
        <p14:creationId xmlns:p14="http://schemas.microsoft.com/office/powerpoint/2010/main" val="256345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AFC7E-E748-42C1-9115-6C0DDD43CCA9}"/>
              </a:ext>
            </a:extLst>
          </p:cNvPr>
          <p:cNvPicPr>
            <a:picLocks noChangeAspect="1"/>
          </p:cNvPicPr>
          <p:nvPr/>
        </p:nvPicPr>
        <p:blipFill>
          <a:blip r:embed="rId3"/>
          <a:stretch>
            <a:fillRect/>
          </a:stretch>
        </p:blipFill>
        <p:spPr>
          <a:xfrm>
            <a:off x="0" y="0"/>
            <a:ext cx="12192000" cy="5935344"/>
          </a:xfrm>
          <a:prstGeom prst="rect">
            <a:avLst/>
          </a:prstGeom>
        </p:spPr>
      </p:pic>
      <p:pic>
        <p:nvPicPr>
          <p:cNvPr id="6" name="Picture 5">
            <a:extLst>
              <a:ext uri="{FF2B5EF4-FFF2-40B4-BE49-F238E27FC236}">
                <a16:creationId xmlns:a16="http://schemas.microsoft.com/office/drawing/2014/main" id="{02155B29-34A4-48C8-ADCE-77BD1105EC64}"/>
              </a:ext>
            </a:extLst>
          </p:cNvPr>
          <p:cNvPicPr>
            <a:picLocks noChangeAspect="1"/>
          </p:cNvPicPr>
          <p:nvPr/>
        </p:nvPicPr>
        <p:blipFill>
          <a:blip r:embed="rId4"/>
          <a:stretch>
            <a:fillRect/>
          </a:stretch>
        </p:blipFill>
        <p:spPr>
          <a:xfrm>
            <a:off x="0" y="5935344"/>
            <a:ext cx="12192000" cy="922656"/>
          </a:xfrm>
          <a:prstGeom prst="rect">
            <a:avLst/>
          </a:prstGeom>
        </p:spPr>
      </p:pic>
    </p:spTree>
    <p:extLst>
      <p:ext uri="{BB962C8B-B14F-4D97-AF65-F5344CB8AC3E}">
        <p14:creationId xmlns:p14="http://schemas.microsoft.com/office/powerpoint/2010/main" val="76305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B9C6C-38BC-4265-88EA-A90948F1816D}"/>
              </a:ext>
            </a:extLst>
          </p:cNvPr>
          <p:cNvPicPr>
            <a:picLocks noChangeAspect="1"/>
          </p:cNvPicPr>
          <p:nvPr/>
        </p:nvPicPr>
        <p:blipFill>
          <a:blip r:embed="rId3"/>
          <a:stretch>
            <a:fillRect/>
          </a:stretch>
        </p:blipFill>
        <p:spPr>
          <a:xfrm>
            <a:off x="0" y="0"/>
            <a:ext cx="12192000" cy="5926419"/>
          </a:xfrm>
          <a:prstGeom prst="rect">
            <a:avLst/>
          </a:prstGeom>
        </p:spPr>
      </p:pic>
      <p:pic>
        <p:nvPicPr>
          <p:cNvPr id="6" name="Picture 5">
            <a:extLst>
              <a:ext uri="{FF2B5EF4-FFF2-40B4-BE49-F238E27FC236}">
                <a16:creationId xmlns:a16="http://schemas.microsoft.com/office/drawing/2014/main" id="{EA92A10E-9BD1-4F75-84B3-B9E0798F27EA}"/>
              </a:ext>
            </a:extLst>
          </p:cNvPr>
          <p:cNvPicPr>
            <a:picLocks noChangeAspect="1"/>
          </p:cNvPicPr>
          <p:nvPr/>
        </p:nvPicPr>
        <p:blipFill>
          <a:blip r:embed="rId4"/>
          <a:stretch>
            <a:fillRect/>
          </a:stretch>
        </p:blipFill>
        <p:spPr>
          <a:xfrm>
            <a:off x="688544" y="5926418"/>
            <a:ext cx="10268757" cy="931581"/>
          </a:xfrm>
          <a:prstGeom prst="rect">
            <a:avLst/>
          </a:prstGeom>
        </p:spPr>
      </p:pic>
    </p:spTree>
    <p:extLst>
      <p:ext uri="{BB962C8B-B14F-4D97-AF65-F5344CB8AC3E}">
        <p14:creationId xmlns:p14="http://schemas.microsoft.com/office/powerpoint/2010/main" val="2895280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6272-39F7-4142-B39B-D53AF3592104}"/>
              </a:ext>
            </a:extLst>
          </p:cNvPr>
          <p:cNvPicPr>
            <a:picLocks noChangeAspect="1"/>
          </p:cNvPicPr>
          <p:nvPr/>
        </p:nvPicPr>
        <p:blipFill>
          <a:blip r:embed="rId3"/>
          <a:stretch>
            <a:fillRect/>
          </a:stretch>
        </p:blipFill>
        <p:spPr>
          <a:xfrm>
            <a:off x="0" y="-1"/>
            <a:ext cx="12192000" cy="6296025"/>
          </a:xfrm>
          <a:prstGeom prst="rect">
            <a:avLst/>
          </a:prstGeom>
        </p:spPr>
      </p:pic>
      <p:pic>
        <p:nvPicPr>
          <p:cNvPr id="5" name="Picture 4">
            <a:extLst>
              <a:ext uri="{FF2B5EF4-FFF2-40B4-BE49-F238E27FC236}">
                <a16:creationId xmlns:a16="http://schemas.microsoft.com/office/drawing/2014/main" id="{764772BA-EE60-4E13-A055-7301468F0463}"/>
              </a:ext>
            </a:extLst>
          </p:cNvPr>
          <p:cNvPicPr>
            <a:picLocks noChangeAspect="1"/>
          </p:cNvPicPr>
          <p:nvPr/>
        </p:nvPicPr>
        <p:blipFill>
          <a:blip r:embed="rId4"/>
          <a:stretch>
            <a:fillRect/>
          </a:stretch>
        </p:blipFill>
        <p:spPr>
          <a:xfrm>
            <a:off x="3235433" y="6296023"/>
            <a:ext cx="5397123" cy="561977"/>
          </a:xfrm>
          <a:prstGeom prst="rect">
            <a:avLst/>
          </a:prstGeom>
        </p:spPr>
      </p:pic>
    </p:spTree>
    <p:extLst>
      <p:ext uri="{BB962C8B-B14F-4D97-AF65-F5344CB8AC3E}">
        <p14:creationId xmlns:p14="http://schemas.microsoft.com/office/powerpoint/2010/main" val="1923847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EB87E6-C0BE-414C-BD48-3F5935E2E701}"/>
              </a:ext>
            </a:extLst>
          </p:cNvPr>
          <p:cNvPicPr>
            <a:picLocks noChangeAspect="1"/>
          </p:cNvPicPr>
          <p:nvPr/>
        </p:nvPicPr>
        <p:blipFill>
          <a:blip r:embed="rId3"/>
          <a:stretch>
            <a:fillRect/>
          </a:stretch>
        </p:blipFill>
        <p:spPr>
          <a:xfrm>
            <a:off x="0" y="0"/>
            <a:ext cx="12192000" cy="6131859"/>
          </a:xfrm>
          <a:prstGeom prst="rect">
            <a:avLst/>
          </a:prstGeom>
        </p:spPr>
      </p:pic>
    </p:spTree>
    <p:extLst>
      <p:ext uri="{BB962C8B-B14F-4D97-AF65-F5344CB8AC3E}">
        <p14:creationId xmlns:p14="http://schemas.microsoft.com/office/powerpoint/2010/main" val="135247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RECAP</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File size limitation</a:t>
            </a:r>
          </a:p>
          <a:p>
            <a:r>
              <a:rPr lang="en-US" dirty="0">
                <a:latin typeface="Times New Roman" pitchFamily="18" charset="0"/>
                <a:cs typeface="Times New Roman" pitchFamily="18" charset="0"/>
              </a:rPr>
              <a:t>Remove confirmation  when creating emergency call</a:t>
            </a:r>
          </a:p>
          <a:p>
            <a:r>
              <a:rPr lang="en-US" dirty="0">
                <a:latin typeface="Times New Roman" pitchFamily="18" charset="0"/>
                <a:cs typeface="Times New Roman" pitchFamily="18" charset="0"/>
              </a:rPr>
              <a:t>Plan your presentation</a:t>
            </a:r>
          </a:p>
          <a:p>
            <a:r>
              <a:rPr lang="en-US" dirty="0">
                <a:latin typeface="Times New Roman" pitchFamily="18" charset="0"/>
                <a:cs typeface="Times New Roman" pitchFamily="18" charset="0"/>
              </a:rPr>
              <a:t>Extend scopes (do not limit to motorists only)</a:t>
            </a:r>
          </a:p>
          <a:p>
            <a:r>
              <a:rPr lang="en-US" dirty="0">
                <a:latin typeface="Times New Roman" pitchFamily="18" charset="0"/>
                <a:cs typeface="Times New Roman" pitchFamily="18" charset="0"/>
              </a:rPr>
              <a:t>Consistency and being specific</a:t>
            </a:r>
          </a:p>
        </p:txBody>
      </p:sp>
    </p:spTree>
    <p:extLst>
      <p:ext uri="{BB962C8B-B14F-4D97-AF65-F5344CB8AC3E}">
        <p14:creationId xmlns:p14="http://schemas.microsoft.com/office/powerpoint/2010/main" val="225328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B61A7-E8AC-4A29-B5E6-E014C230FA44}"/>
              </a:ext>
            </a:extLst>
          </p:cNvPr>
          <p:cNvPicPr>
            <a:picLocks noChangeAspect="1"/>
          </p:cNvPicPr>
          <p:nvPr/>
        </p:nvPicPr>
        <p:blipFill>
          <a:blip r:embed="rId3"/>
          <a:stretch>
            <a:fillRect/>
          </a:stretch>
        </p:blipFill>
        <p:spPr>
          <a:xfrm>
            <a:off x="0" y="260331"/>
            <a:ext cx="12192000" cy="6337337"/>
          </a:xfrm>
          <a:prstGeom prst="rect">
            <a:avLst/>
          </a:prstGeom>
        </p:spPr>
      </p:pic>
    </p:spTree>
    <p:extLst>
      <p:ext uri="{BB962C8B-B14F-4D97-AF65-F5344CB8AC3E}">
        <p14:creationId xmlns:p14="http://schemas.microsoft.com/office/powerpoint/2010/main" val="30606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04A2FF-6BEF-4DCD-8065-C8C011DC9BB1}"/>
              </a:ext>
            </a:extLst>
          </p:cNvPr>
          <p:cNvPicPr>
            <a:picLocks noChangeAspect="1"/>
          </p:cNvPicPr>
          <p:nvPr/>
        </p:nvPicPr>
        <p:blipFill>
          <a:blip r:embed="rId3"/>
          <a:stretch>
            <a:fillRect/>
          </a:stretch>
        </p:blipFill>
        <p:spPr>
          <a:xfrm>
            <a:off x="0" y="0"/>
            <a:ext cx="12192000" cy="6256656"/>
          </a:xfrm>
          <a:prstGeom prst="rect">
            <a:avLst/>
          </a:prstGeom>
        </p:spPr>
      </p:pic>
    </p:spTree>
    <p:extLst>
      <p:ext uri="{BB962C8B-B14F-4D97-AF65-F5344CB8AC3E}">
        <p14:creationId xmlns:p14="http://schemas.microsoft.com/office/powerpoint/2010/main" val="1102134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36BC5-4CD0-4DC7-B06C-A1433DCF55F8}"/>
              </a:ext>
            </a:extLst>
          </p:cNvPr>
          <p:cNvPicPr>
            <a:picLocks noChangeAspect="1"/>
          </p:cNvPicPr>
          <p:nvPr/>
        </p:nvPicPr>
        <p:blipFill>
          <a:blip r:embed="rId3"/>
          <a:stretch>
            <a:fillRect/>
          </a:stretch>
        </p:blipFill>
        <p:spPr>
          <a:xfrm>
            <a:off x="0" y="1"/>
            <a:ext cx="12192000" cy="6075336"/>
          </a:xfrm>
          <a:prstGeom prst="rect">
            <a:avLst/>
          </a:prstGeom>
        </p:spPr>
      </p:pic>
      <p:pic>
        <p:nvPicPr>
          <p:cNvPr id="5" name="Picture 4">
            <a:extLst>
              <a:ext uri="{FF2B5EF4-FFF2-40B4-BE49-F238E27FC236}">
                <a16:creationId xmlns:a16="http://schemas.microsoft.com/office/drawing/2014/main" id="{FD3AB3A7-C5C9-48BC-A9EC-331D5AE6123D}"/>
              </a:ext>
            </a:extLst>
          </p:cNvPr>
          <p:cNvPicPr>
            <a:picLocks noChangeAspect="1"/>
          </p:cNvPicPr>
          <p:nvPr/>
        </p:nvPicPr>
        <p:blipFill>
          <a:blip r:embed="rId4"/>
          <a:stretch>
            <a:fillRect/>
          </a:stretch>
        </p:blipFill>
        <p:spPr>
          <a:xfrm>
            <a:off x="0" y="6075337"/>
            <a:ext cx="12192000" cy="783793"/>
          </a:xfrm>
          <a:prstGeom prst="rect">
            <a:avLst/>
          </a:prstGeom>
        </p:spPr>
      </p:pic>
    </p:spTree>
    <p:extLst>
      <p:ext uri="{BB962C8B-B14F-4D97-AF65-F5344CB8AC3E}">
        <p14:creationId xmlns:p14="http://schemas.microsoft.com/office/powerpoint/2010/main" val="98189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4.png">
            <a:extLst>
              <a:ext uri="{FF2B5EF4-FFF2-40B4-BE49-F238E27FC236}">
                <a16:creationId xmlns:a16="http://schemas.microsoft.com/office/drawing/2014/main" id="{CFAADFEB-076D-4FC6-ABF9-C32FA846C56C}"/>
              </a:ext>
            </a:extLst>
          </p:cNvPr>
          <p:cNvPicPr/>
          <p:nvPr/>
        </p:nvPicPr>
        <p:blipFill>
          <a:blip r:embed="rId3"/>
          <a:srcRect/>
          <a:stretch>
            <a:fillRect/>
          </a:stretch>
        </p:blipFill>
        <p:spPr>
          <a:xfrm>
            <a:off x="0" y="-1"/>
            <a:ext cx="12192000" cy="6059838"/>
          </a:xfrm>
          <a:prstGeom prst="rect">
            <a:avLst/>
          </a:prstGeom>
          <a:ln/>
        </p:spPr>
      </p:pic>
      <p:pic>
        <p:nvPicPr>
          <p:cNvPr id="3" name="Picture 2">
            <a:extLst>
              <a:ext uri="{FF2B5EF4-FFF2-40B4-BE49-F238E27FC236}">
                <a16:creationId xmlns:a16="http://schemas.microsoft.com/office/drawing/2014/main" id="{0127EE5F-0A57-4975-8BEE-05111BDDDCC8}"/>
              </a:ext>
            </a:extLst>
          </p:cNvPr>
          <p:cNvPicPr>
            <a:picLocks noChangeAspect="1"/>
          </p:cNvPicPr>
          <p:nvPr/>
        </p:nvPicPr>
        <p:blipFill>
          <a:blip r:embed="rId4"/>
          <a:stretch>
            <a:fillRect/>
          </a:stretch>
        </p:blipFill>
        <p:spPr>
          <a:xfrm>
            <a:off x="3338027" y="6059837"/>
            <a:ext cx="5139546" cy="798163"/>
          </a:xfrm>
          <a:prstGeom prst="rect">
            <a:avLst/>
          </a:prstGeom>
        </p:spPr>
      </p:pic>
    </p:spTree>
    <p:extLst>
      <p:ext uri="{BB962C8B-B14F-4D97-AF65-F5344CB8AC3E}">
        <p14:creationId xmlns:p14="http://schemas.microsoft.com/office/powerpoint/2010/main" val="238599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2C4236-F218-4EC6-96F9-B17EB25B6D92}"/>
              </a:ext>
            </a:extLst>
          </p:cNvPr>
          <p:cNvPicPr>
            <a:picLocks noChangeAspect="1"/>
          </p:cNvPicPr>
          <p:nvPr/>
        </p:nvPicPr>
        <p:blipFill>
          <a:blip r:embed="rId3"/>
          <a:stretch>
            <a:fillRect/>
          </a:stretch>
        </p:blipFill>
        <p:spPr>
          <a:xfrm>
            <a:off x="0" y="0"/>
            <a:ext cx="5625885" cy="6858000"/>
          </a:xfrm>
          <a:prstGeom prst="rect">
            <a:avLst/>
          </a:prstGeom>
        </p:spPr>
      </p:pic>
      <p:pic>
        <p:nvPicPr>
          <p:cNvPr id="5" name="Picture 4">
            <a:extLst>
              <a:ext uri="{FF2B5EF4-FFF2-40B4-BE49-F238E27FC236}">
                <a16:creationId xmlns:a16="http://schemas.microsoft.com/office/drawing/2014/main" id="{90B09341-7B3B-49CD-A778-0E56288D6726}"/>
              </a:ext>
            </a:extLst>
          </p:cNvPr>
          <p:cNvPicPr>
            <a:picLocks noChangeAspect="1"/>
          </p:cNvPicPr>
          <p:nvPr/>
        </p:nvPicPr>
        <p:blipFill>
          <a:blip r:embed="rId4"/>
          <a:stretch>
            <a:fillRect/>
          </a:stretch>
        </p:blipFill>
        <p:spPr>
          <a:xfrm>
            <a:off x="6121831" y="122856"/>
            <a:ext cx="6070169" cy="6735144"/>
          </a:xfrm>
          <a:prstGeom prst="rect">
            <a:avLst/>
          </a:prstGeom>
        </p:spPr>
      </p:pic>
    </p:spTree>
    <p:extLst>
      <p:ext uri="{BB962C8B-B14F-4D97-AF65-F5344CB8AC3E}">
        <p14:creationId xmlns:p14="http://schemas.microsoft.com/office/powerpoint/2010/main" val="187847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6112-5840-4789-B9CE-FDD0D5134045}"/>
              </a:ext>
            </a:extLst>
          </p:cNvPr>
          <p:cNvSpPr>
            <a:spLocks noGrp="1"/>
          </p:cNvSpPr>
          <p:nvPr>
            <p:ph type="title"/>
          </p:nvPr>
        </p:nvSpPr>
        <p:spPr>
          <a:xfrm>
            <a:off x="1478281" y="-366608"/>
            <a:ext cx="9601196" cy="1303867"/>
          </a:xfrm>
        </p:spPr>
        <p:txBody>
          <a:bodyPr/>
          <a:lstStyle/>
          <a:p>
            <a:r>
              <a:rPr lang="en-US" b="1" dirty="0"/>
              <a:t>EVENT TABLE</a:t>
            </a:r>
          </a:p>
        </p:txBody>
      </p:sp>
      <p:pic>
        <p:nvPicPr>
          <p:cNvPr id="5" name="Picture 4">
            <a:extLst>
              <a:ext uri="{FF2B5EF4-FFF2-40B4-BE49-F238E27FC236}">
                <a16:creationId xmlns:a16="http://schemas.microsoft.com/office/drawing/2014/main" id="{02F48DA3-6C79-4A8D-9835-22F0EF1756D1}"/>
              </a:ext>
            </a:extLst>
          </p:cNvPr>
          <p:cNvPicPr>
            <a:picLocks noChangeAspect="1"/>
          </p:cNvPicPr>
          <p:nvPr/>
        </p:nvPicPr>
        <p:blipFill>
          <a:blip r:embed="rId3"/>
          <a:stretch>
            <a:fillRect/>
          </a:stretch>
        </p:blipFill>
        <p:spPr>
          <a:xfrm>
            <a:off x="482990" y="498852"/>
            <a:ext cx="11226020" cy="5901948"/>
          </a:xfrm>
          <a:prstGeom prst="rect">
            <a:avLst/>
          </a:prstGeom>
        </p:spPr>
      </p:pic>
    </p:spTree>
    <p:extLst>
      <p:ext uri="{BB962C8B-B14F-4D97-AF65-F5344CB8AC3E}">
        <p14:creationId xmlns:p14="http://schemas.microsoft.com/office/powerpoint/2010/main" val="185389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834E4-C765-402E-B022-5A0A6BBE5493}"/>
              </a:ext>
            </a:extLst>
          </p:cNvPr>
          <p:cNvPicPr>
            <a:picLocks noChangeAspect="1"/>
          </p:cNvPicPr>
          <p:nvPr/>
        </p:nvPicPr>
        <p:blipFill>
          <a:blip r:embed="rId2"/>
          <a:stretch>
            <a:fillRect/>
          </a:stretch>
        </p:blipFill>
        <p:spPr>
          <a:xfrm>
            <a:off x="450176" y="0"/>
            <a:ext cx="11282041" cy="2727702"/>
          </a:xfrm>
          <a:prstGeom prst="rect">
            <a:avLst/>
          </a:prstGeom>
        </p:spPr>
      </p:pic>
      <p:pic>
        <p:nvPicPr>
          <p:cNvPr id="5" name="Picture 4">
            <a:extLst>
              <a:ext uri="{FF2B5EF4-FFF2-40B4-BE49-F238E27FC236}">
                <a16:creationId xmlns:a16="http://schemas.microsoft.com/office/drawing/2014/main" id="{C179DB37-BD6D-4C26-9E70-8AB7D5AEDAAA}"/>
              </a:ext>
            </a:extLst>
          </p:cNvPr>
          <p:cNvPicPr>
            <a:picLocks noChangeAspect="1"/>
          </p:cNvPicPr>
          <p:nvPr/>
        </p:nvPicPr>
        <p:blipFill>
          <a:blip r:embed="rId3"/>
          <a:stretch>
            <a:fillRect/>
          </a:stretch>
        </p:blipFill>
        <p:spPr>
          <a:xfrm>
            <a:off x="450175" y="2727702"/>
            <a:ext cx="11282041" cy="4130298"/>
          </a:xfrm>
          <a:prstGeom prst="rect">
            <a:avLst/>
          </a:prstGeom>
        </p:spPr>
      </p:pic>
    </p:spTree>
    <p:extLst>
      <p:ext uri="{BB962C8B-B14F-4D97-AF65-F5344CB8AC3E}">
        <p14:creationId xmlns:p14="http://schemas.microsoft.com/office/powerpoint/2010/main" val="417286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61747-69EA-4EA7-9C2C-2D7F890C4787}"/>
              </a:ext>
            </a:extLst>
          </p:cNvPr>
          <p:cNvPicPr>
            <a:picLocks noChangeAspect="1"/>
          </p:cNvPicPr>
          <p:nvPr/>
        </p:nvPicPr>
        <p:blipFill>
          <a:blip r:embed="rId2"/>
          <a:stretch>
            <a:fillRect/>
          </a:stretch>
        </p:blipFill>
        <p:spPr>
          <a:xfrm>
            <a:off x="445415" y="0"/>
            <a:ext cx="11271304" cy="6858000"/>
          </a:xfrm>
          <a:prstGeom prst="rect">
            <a:avLst/>
          </a:prstGeom>
        </p:spPr>
      </p:pic>
    </p:spTree>
    <p:extLst>
      <p:ext uri="{BB962C8B-B14F-4D97-AF65-F5344CB8AC3E}">
        <p14:creationId xmlns:p14="http://schemas.microsoft.com/office/powerpoint/2010/main" val="286975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E109A-D938-4AD1-8C06-175E10E6554F}"/>
              </a:ext>
            </a:extLst>
          </p:cNvPr>
          <p:cNvPicPr>
            <a:picLocks noChangeAspect="1"/>
          </p:cNvPicPr>
          <p:nvPr/>
        </p:nvPicPr>
        <p:blipFill>
          <a:blip r:embed="rId2"/>
          <a:stretch>
            <a:fillRect/>
          </a:stretch>
        </p:blipFill>
        <p:spPr>
          <a:xfrm>
            <a:off x="460348" y="623806"/>
            <a:ext cx="11271304" cy="2805194"/>
          </a:xfrm>
          <a:prstGeom prst="rect">
            <a:avLst/>
          </a:prstGeom>
        </p:spPr>
      </p:pic>
      <p:pic>
        <p:nvPicPr>
          <p:cNvPr id="3" name="Picture 2">
            <a:extLst>
              <a:ext uri="{FF2B5EF4-FFF2-40B4-BE49-F238E27FC236}">
                <a16:creationId xmlns:a16="http://schemas.microsoft.com/office/drawing/2014/main" id="{5507B20A-3351-478C-B40F-9E8F68DBBE27}"/>
              </a:ext>
            </a:extLst>
          </p:cNvPr>
          <p:cNvPicPr>
            <a:picLocks noChangeAspect="1"/>
          </p:cNvPicPr>
          <p:nvPr/>
        </p:nvPicPr>
        <p:blipFill>
          <a:blip r:embed="rId3"/>
          <a:stretch>
            <a:fillRect/>
          </a:stretch>
        </p:blipFill>
        <p:spPr>
          <a:xfrm>
            <a:off x="460348" y="3429000"/>
            <a:ext cx="11271304" cy="2584342"/>
          </a:xfrm>
          <a:prstGeom prst="rect">
            <a:avLst/>
          </a:prstGeom>
        </p:spPr>
      </p:pic>
    </p:spTree>
    <p:extLst>
      <p:ext uri="{BB962C8B-B14F-4D97-AF65-F5344CB8AC3E}">
        <p14:creationId xmlns:p14="http://schemas.microsoft.com/office/powerpoint/2010/main" val="2860629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79A2F9-FCFF-4066-9C96-4EFE89BDD84C}"/>
              </a:ext>
            </a:extLst>
          </p:cNvPr>
          <p:cNvPicPr>
            <a:picLocks noChangeAspect="1"/>
          </p:cNvPicPr>
          <p:nvPr/>
        </p:nvPicPr>
        <p:blipFill>
          <a:blip r:embed="rId2"/>
          <a:stretch>
            <a:fillRect/>
          </a:stretch>
        </p:blipFill>
        <p:spPr>
          <a:xfrm>
            <a:off x="463335" y="0"/>
            <a:ext cx="11268882" cy="6858000"/>
          </a:xfrm>
          <a:prstGeom prst="rect">
            <a:avLst/>
          </a:prstGeom>
        </p:spPr>
      </p:pic>
    </p:spTree>
    <p:extLst>
      <p:ext uri="{BB962C8B-B14F-4D97-AF65-F5344CB8AC3E}">
        <p14:creationId xmlns:p14="http://schemas.microsoft.com/office/powerpoint/2010/main" val="3024718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E49AE3-4B15-4DED-B055-6A008CC147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939" y="737430"/>
            <a:ext cx="3169752" cy="2791773"/>
          </a:xfrm>
        </p:spPr>
      </p:pic>
      <p:pic>
        <p:nvPicPr>
          <p:cNvPr id="7" name="Picture 6">
            <a:extLst>
              <a:ext uri="{FF2B5EF4-FFF2-40B4-BE49-F238E27FC236}">
                <a16:creationId xmlns:a16="http://schemas.microsoft.com/office/drawing/2014/main" id="{E2C76A66-44FD-47F4-A542-EBB87B9A6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137" y="737431"/>
            <a:ext cx="3949877" cy="2669087"/>
          </a:xfrm>
          <a:prstGeom prst="rect">
            <a:avLst/>
          </a:prstGeom>
        </p:spPr>
      </p:pic>
      <p:pic>
        <p:nvPicPr>
          <p:cNvPr id="9" name="Picture 8" descr="A picture containing clipart&#10;&#10;Description generated with very high confidence">
            <a:extLst>
              <a:ext uri="{FF2B5EF4-FFF2-40B4-BE49-F238E27FC236}">
                <a16:creationId xmlns:a16="http://schemas.microsoft.com/office/drawing/2014/main" id="{054302D4-63B8-479F-97E7-101346BAD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460" y="703864"/>
            <a:ext cx="2776547" cy="2825339"/>
          </a:xfrm>
          <a:prstGeom prst="rect">
            <a:avLst/>
          </a:prstGeom>
        </p:spPr>
      </p:pic>
      <p:pic>
        <p:nvPicPr>
          <p:cNvPr id="13" name="Picture 12">
            <a:extLst>
              <a:ext uri="{FF2B5EF4-FFF2-40B4-BE49-F238E27FC236}">
                <a16:creationId xmlns:a16="http://schemas.microsoft.com/office/drawing/2014/main" id="{67820B7C-1DA5-470F-B509-8619A3544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939" y="3656807"/>
            <a:ext cx="3829166" cy="2548136"/>
          </a:xfrm>
          <a:prstGeom prst="rect">
            <a:avLst/>
          </a:prstGeom>
        </p:spPr>
      </p:pic>
      <p:pic>
        <p:nvPicPr>
          <p:cNvPr id="17" name="Picture 16">
            <a:extLst>
              <a:ext uri="{FF2B5EF4-FFF2-40B4-BE49-F238E27FC236}">
                <a16:creationId xmlns:a16="http://schemas.microsoft.com/office/drawing/2014/main" id="{EAA5DEE9-E561-4C27-B753-79FF8CBB9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864" y="3529203"/>
            <a:ext cx="3489725" cy="2774018"/>
          </a:xfrm>
          <a:prstGeom prst="rect">
            <a:avLst/>
          </a:prstGeom>
        </p:spPr>
      </p:pic>
      <p:pic>
        <p:nvPicPr>
          <p:cNvPr id="19" name="Picture 18">
            <a:extLst>
              <a:ext uri="{FF2B5EF4-FFF2-40B4-BE49-F238E27FC236}">
                <a16:creationId xmlns:a16="http://schemas.microsoft.com/office/drawing/2014/main" id="{01C8C4A8-BBC7-43A4-AB49-70B36DA880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1014" y="3656807"/>
            <a:ext cx="3165706" cy="2523729"/>
          </a:xfrm>
          <a:prstGeom prst="rect">
            <a:avLst/>
          </a:prstGeom>
        </p:spPr>
      </p:pic>
      <p:pic>
        <p:nvPicPr>
          <p:cNvPr id="6" name="Picture 5">
            <a:extLst>
              <a:ext uri="{FF2B5EF4-FFF2-40B4-BE49-F238E27FC236}">
                <a16:creationId xmlns:a16="http://schemas.microsoft.com/office/drawing/2014/main" id="{3CBC8D26-1E45-4D26-80C3-203DD08E67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5726" y="1493715"/>
            <a:ext cx="3651716" cy="3825606"/>
          </a:xfrm>
          <a:prstGeom prst="rect">
            <a:avLst/>
          </a:prstGeom>
        </p:spPr>
      </p:pic>
      <p:pic>
        <p:nvPicPr>
          <p:cNvPr id="1026" name="Picture 2" descr="C:\Users\Dell 780 Ddr3\Desktop\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7339" y="1751447"/>
            <a:ext cx="4332065" cy="331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8B2A-68EC-4516-9B2F-539D98E91A30}"/>
              </a:ext>
            </a:extLst>
          </p:cNvPr>
          <p:cNvSpPr>
            <a:spLocks noGrp="1"/>
          </p:cNvSpPr>
          <p:nvPr>
            <p:ph type="title"/>
          </p:nvPr>
        </p:nvSpPr>
        <p:spPr>
          <a:xfrm>
            <a:off x="0" y="0"/>
            <a:ext cx="10896599" cy="712923"/>
          </a:xfrm>
        </p:spPr>
        <p:txBody>
          <a:bodyPr>
            <a:noAutofit/>
          </a:bodyPr>
          <a:lstStyle/>
          <a:p>
            <a:r>
              <a:rPr lang="en-PH" sz="3200" b="1" dirty="0"/>
              <a:t>FUNCTIONAL DECOMPOSITION DIAGRAM</a:t>
            </a:r>
          </a:p>
        </p:txBody>
      </p:sp>
      <p:pic>
        <p:nvPicPr>
          <p:cNvPr id="6" name="Picture 5">
            <a:extLst>
              <a:ext uri="{FF2B5EF4-FFF2-40B4-BE49-F238E27FC236}">
                <a16:creationId xmlns:a16="http://schemas.microsoft.com/office/drawing/2014/main" id="{78E916D3-A071-4FC9-9BFA-3CBC765E6495}"/>
              </a:ext>
            </a:extLst>
          </p:cNvPr>
          <p:cNvPicPr>
            <a:picLocks noChangeAspect="1"/>
          </p:cNvPicPr>
          <p:nvPr/>
        </p:nvPicPr>
        <p:blipFill>
          <a:blip r:embed="rId3"/>
          <a:stretch>
            <a:fillRect/>
          </a:stretch>
        </p:blipFill>
        <p:spPr>
          <a:xfrm>
            <a:off x="0" y="712923"/>
            <a:ext cx="12192000" cy="6145077"/>
          </a:xfrm>
          <a:prstGeom prst="rect">
            <a:avLst/>
          </a:prstGeom>
        </p:spPr>
      </p:pic>
    </p:spTree>
    <p:extLst>
      <p:ext uri="{BB962C8B-B14F-4D97-AF65-F5344CB8AC3E}">
        <p14:creationId xmlns:p14="http://schemas.microsoft.com/office/powerpoint/2010/main" val="23225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BE01-639C-4356-AB82-018DF8541229}"/>
              </a:ext>
            </a:extLst>
          </p:cNvPr>
          <p:cNvSpPr>
            <a:spLocks noGrp="1"/>
          </p:cNvSpPr>
          <p:nvPr>
            <p:ph type="title"/>
          </p:nvPr>
        </p:nvSpPr>
        <p:spPr>
          <a:xfrm>
            <a:off x="1" y="1"/>
            <a:ext cx="8074616" cy="650766"/>
          </a:xfrm>
        </p:spPr>
        <p:txBody>
          <a:bodyPr>
            <a:normAutofit/>
          </a:bodyPr>
          <a:lstStyle/>
          <a:p>
            <a:r>
              <a:rPr lang="en-PH" sz="3200" b="1" dirty="0"/>
              <a:t>DATA FLOW DIAGRAM: Level 0 Diagram</a:t>
            </a:r>
          </a:p>
        </p:txBody>
      </p:sp>
      <p:pic>
        <p:nvPicPr>
          <p:cNvPr id="7" name="Picture 6">
            <a:extLst>
              <a:ext uri="{FF2B5EF4-FFF2-40B4-BE49-F238E27FC236}">
                <a16:creationId xmlns:a16="http://schemas.microsoft.com/office/drawing/2014/main" id="{E687A9FC-E799-4630-83DE-3B6392A0C40B}"/>
              </a:ext>
            </a:extLst>
          </p:cNvPr>
          <p:cNvPicPr>
            <a:picLocks noChangeAspect="1"/>
          </p:cNvPicPr>
          <p:nvPr/>
        </p:nvPicPr>
        <p:blipFill>
          <a:blip r:embed="rId3"/>
          <a:stretch>
            <a:fillRect/>
          </a:stretch>
        </p:blipFill>
        <p:spPr>
          <a:xfrm>
            <a:off x="-1" y="650766"/>
            <a:ext cx="12191999" cy="6207233"/>
          </a:xfrm>
          <a:prstGeom prst="rect">
            <a:avLst/>
          </a:prstGeom>
        </p:spPr>
      </p:pic>
    </p:spTree>
    <p:extLst>
      <p:ext uri="{BB962C8B-B14F-4D97-AF65-F5344CB8AC3E}">
        <p14:creationId xmlns:p14="http://schemas.microsoft.com/office/powerpoint/2010/main" val="16220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C017-87AA-4F64-9B5A-ADB6791556CF}"/>
              </a:ext>
            </a:extLst>
          </p:cNvPr>
          <p:cNvSpPr>
            <a:spLocks noGrp="1"/>
          </p:cNvSpPr>
          <p:nvPr>
            <p:ph type="title"/>
          </p:nvPr>
        </p:nvSpPr>
        <p:spPr>
          <a:xfrm>
            <a:off x="0" y="0"/>
            <a:ext cx="4138047" cy="433953"/>
          </a:xfrm>
        </p:spPr>
        <p:txBody>
          <a:bodyPr>
            <a:normAutofit fontScale="90000"/>
          </a:bodyPr>
          <a:lstStyle/>
          <a:p>
            <a:r>
              <a:rPr lang="en-PH" sz="3200" b="1" dirty="0"/>
              <a:t>LEVEL 1 DIAGRAM</a:t>
            </a:r>
          </a:p>
        </p:txBody>
      </p:sp>
      <p:pic>
        <p:nvPicPr>
          <p:cNvPr id="6" name="Picture 5">
            <a:extLst>
              <a:ext uri="{FF2B5EF4-FFF2-40B4-BE49-F238E27FC236}">
                <a16:creationId xmlns:a16="http://schemas.microsoft.com/office/drawing/2014/main" id="{14D6B0B4-B308-411A-896E-46AB5024395A}"/>
              </a:ext>
            </a:extLst>
          </p:cNvPr>
          <p:cNvPicPr>
            <a:picLocks noChangeAspect="1"/>
          </p:cNvPicPr>
          <p:nvPr/>
        </p:nvPicPr>
        <p:blipFill>
          <a:blip r:embed="rId3"/>
          <a:stretch>
            <a:fillRect/>
          </a:stretch>
        </p:blipFill>
        <p:spPr>
          <a:xfrm>
            <a:off x="0" y="433952"/>
            <a:ext cx="12192000" cy="6424047"/>
          </a:xfrm>
          <a:prstGeom prst="rect">
            <a:avLst/>
          </a:prstGeom>
        </p:spPr>
      </p:pic>
    </p:spTree>
    <p:extLst>
      <p:ext uri="{BB962C8B-B14F-4D97-AF65-F5344CB8AC3E}">
        <p14:creationId xmlns:p14="http://schemas.microsoft.com/office/powerpoint/2010/main" val="20290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E378-7556-45DA-B2E9-3C7472470137}"/>
              </a:ext>
            </a:extLst>
          </p:cNvPr>
          <p:cNvSpPr>
            <a:spLocks noGrp="1"/>
          </p:cNvSpPr>
          <p:nvPr>
            <p:ph type="title"/>
          </p:nvPr>
        </p:nvSpPr>
        <p:spPr>
          <a:xfrm>
            <a:off x="0" y="1"/>
            <a:ext cx="7392692" cy="697424"/>
          </a:xfrm>
        </p:spPr>
        <p:txBody>
          <a:bodyPr>
            <a:normAutofit/>
          </a:bodyPr>
          <a:lstStyle/>
          <a:p>
            <a:r>
              <a:rPr lang="en-PH" sz="3200" b="1" dirty="0"/>
              <a:t>ENTITY RELATIONSHIP DIAGRAM</a:t>
            </a:r>
          </a:p>
        </p:txBody>
      </p:sp>
      <p:pic>
        <p:nvPicPr>
          <p:cNvPr id="7" name="Picture 6">
            <a:extLst>
              <a:ext uri="{FF2B5EF4-FFF2-40B4-BE49-F238E27FC236}">
                <a16:creationId xmlns:a16="http://schemas.microsoft.com/office/drawing/2014/main" id="{C35A8BBC-D97C-4BAF-B04C-0AA2822B4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7424"/>
            <a:ext cx="12192000" cy="6160575"/>
          </a:xfrm>
          <a:prstGeom prst="rect">
            <a:avLst/>
          </a:prstGeom>
        </p:spPr>
      </p:pic>
    </p:spTree>
    <p:extLst>
      <p:ext uri="{BB962C8B-B14F-4D97-AF65-F5344CB8AC3E}">
        <p14:creationId xmlns:p14="http://schemas.microsoft.com/office/powerpoint/2010/main" val="15066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9" name="Picture 8">
            <a:extLst>
              <a:ext uri="{FF2B5EF4-FFF2-40B4-BE49-F238E27FC236}">
                <a16:creationId xmlns:a16="http://schemas.microsoft.com/office/drawing/2014/main" id="{957843D0-4AF7-40FB-A26B-FA0C62342134}"/>
              </a:ext>
            </a:extLst>
          </p:cNvPr>
          <p:cNvPicPr>
            <a:picLocks noChangeAspect="1"/>
          </p:cNvPicPr>
          <p:nvPr/>
        </p:nvPicPr>
        <p:blipFill>
          <a:blip r:embed="rId3"/>
          <a:stretch>
            <a:fillRect/>
          </a:stretch>
        </p:blipFill>
        <p:spPr>
          <a:xfrm>
            <a:off x="504411" y="501718"/>
            <a:ext cx="11157502" cy="6044856"/>
          </a:xfrm>
          <a:prstGeom prst="rect">
            <a:avLst/>
          </a:prstGeom>
        </p:spPr>
      </p:pic>
    </p:spTree>
    <p:extLst>
      <p:ext uri="{BB962C8B-B14F-4D97-AF65-F5344CB8AC3E}">
        <p14:creationId xmlns:p14="http://schemas.microsoft.com/office/powerpoint/2010/main" val="10705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968F0D47-8648-4EFB-9F44-AAB2F0B7EBAB}"/>
              </a:ext>
            </a:extLst>
          </p:cNvPr>
          <p:cNvPicPr>
            <a:picLocks noChangeAspect="1"/>
          </p:cNvPicPr>
          <p:nvPr/>
        </p:nvPicPr>
        <p:blipFill>
          <a:blip r:embed="rId2"/>
          <a:stretch>
            <a:fillRect/>
          </a:stretch>
        </p:blipFill>
        <p:spPr>
          <a:xfrm>
            <a:off x="606286" y="722243"/>
            <a:ext cx="11161643" cy="3743740"/>
          </a:xfrm>
          <a:prstGeom prst="rect">
            <a:avLst/>
          </a:prstGeom>
        </p:spPr>
      </p:pic>
      <p:pic>
        <p:nvPicPr>
          <p:cNvPr id="4" name="Picture 3">
            <a:extLst>
              <a:ext uri="{FF2B5EF4-FFF2-40B4-BE49-F238E27FC236}">
                <a16:creationId xmlns:a16="http://schemas.microsoft.com/office/drawing/2014/main" id="{F96268C1-B914-492C-9C65-87ED85458AEA}"/>
              </a:ext>
            </a:extLst>
          </p:cNvPr>
          <p:cNvPicPr>
            <a:picLocks noChangeAspect="1"/>
          </p:cNvPicPr>
          <p:nvPr/>
        </p:nvPicPr>
        <p:blipFill>
          <a:blip r:embed="rId3"/>
          <a:stretch>
            <a:fillRect/>
          </a:stretch>
        </p:blipFill>
        <p:spPr>
          <a:xfrm>
            <a:off x="606286" y="4183131"/>
            <a:ext cx="11015871" cy="2323685"/>
          </a:xfrm>
          <a:prstGeom prst="rect">
            <a:avLst/>
          </a:prstGeom>
        </p:spPr>
      </p:pic>
    </p:spTree>
    <p:extLst>
      <p:ext uri="{BB962C8B-B14F-4D97-AF65-F5344CB8AC3E}">
        <p14:creationId xmlns:p14="http://schemas.microsoft.com/office/powerpoint/2010/main" val="182981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6FD81EBC-2780-4D36-A6C4-8060A6A7E03A}"/>
              </a:ext>
            </a:extLst>
          </p:cNvPr>
          <p:cNvPicPr>
            <a:picLocks noChangeAspect="1"/>
          </p:cNvPicPr>
          <p:nvPr/>
        </p:nvPicPr>
        <p:blipFill>
          <a:blip r:embed="rId2"/>
          <a:stretch>
            <a:fillRect/>
          </a:stretch>
        </p:blipFill>
        <p:spPr>
          <a:xfrm>
            <a:off x="460719" y="490330"/>
            <a:ext cx="11240951" cy="5128592"/>
          </a:xfrm>
          <a:prstGeom prst="rect">
            <a:avLst/>
          </a:prstGeom>
        </p:spPr>
      </p:pic>
      <p:pic>
        <p:nvPicPr>
          <p:cNvPr id="4" name="Picture 3">
            <a:extLst>
              <a:ext uri="{FF2B5EF4-FFF2-40B4-BE49-F238E27FC236}">
                <a16:creationId xmlns:a16="http://schemas.microsoft.com/office/drawing/2014/main" id="{7004CDDD-51BA-4E91-9E6A-1716AE72980C}"/>
              </a:ext>
            </a:extLst>
          </p:cNvPr>
          <p:cNvPicPr>
            <a:picLocks noChangeAspect="1"/>
          </p:cNvPicPr>
          <p:nvPr/>
        </p:nvPicPr>
        <p:blipFill>
          <a:blip r:embed="rId3"/>
          <a:stretch>
            <a:fillRect/>
          </a:stretch>
        </p:blipFill>
        <p:spPr>
          <a:xfrm>
            <a:off x="460719" y="5619750"/>
            <a:ext cx="11240951" cy="1238250"/>
          </a:xfrm>
          <a:prstGeom prst="rect">
            <a:avLst/>
          </a:prstGeom>
        </p:spPr>
      </p:pic>
    </p:spTree>
    <p:extLst>
      <p:ext uri="{BB962C8B-B14F-4D97-AF65-F5344CB8AC3E}">
        <p14:creationId xmlns:p14="http://schemas.microsoft.com/office/powerpoint/2010/main" val="37445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C64DA1ED-CAD5-45A1-928A-D33A59B0917A}"/>
              </a:ext>
            </a:extLst>
          </p:cNvPr>
          <p:cNvPicPr>
            <a:picLocks noChangeAspect="1"/>
          </p:cNvPicPr>
          <p:nvPr/>
        </p:nvPicPr>
        <p:blipFill>
          <a:blip r:embed="rId2"/>
          <a:stretch>
            <a:fillRect/>
          </a:stretch>
        </p:blipFill>
        <p:spPr>
          <a:xfrm>
            <a:off x="471073" y="596347"/>
            <a:ext cx="11230597" cy="2832653"/>
          </a:xfrm>
          <a:prstGeom prst="rect">
            <a:avLst/>
          </a:prstGeom>
        </p:spPr>
      </p:pic>
      <p:pic>
        <p:nvPicPr>
          <p:cNvPr id="4" name="Picture 3">
            <a:extLst>
              <a:ext uri="{FF2B5EF4-FFF2-40B4-BE49-F238E27FC236}">
                <a16:creationId xmlns:a16="http://schemas.microsoft.com/office/drawing/2014/main" id="{FAC6E28C-7AB0-4951-86D8-BB3DACF74370}"/>
              </a:ext>
            </a:extLst>
          </p:cNvPr>
          <p:cNvPicPr>
            <a:picLocks noChangeAspect="1"/>
          </p:cNvPicPr>
          <p:nvPr/>
        </p:nvPicPr>
        <p:blipFill>
          <a:blip r:embed="rId3"/>
          <a:stretch>
            <a:fillRect/>
          </a:stretch>
        </p:blipFill>
        <p:spPr>
          <a:xfrm>
            <a:off x="490330" y="3429000"/>
            <a:ext cx="11211340" cy="3429000"/>
          </a:xfrm>
          <a:prstGeom prst="rect">
            <a:avLst/>
          </a:prstGeom>
        </p:spPr>
      </p:pic>
    </p:spTree>
    <p:extLst>
      <p:ext uri="{BB962C8B-B14F-4D97-AF65-F5344CB8AC3E}">
        <p14:creationId xmlns:p14="http://schemas.microsoft.com/office/powerpoint/2010/main" val="3188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Class Diagram</a:t>
            </a:r>
          </a:p>
        </p:txBody>
      </p:sp>
      <p:pic>
        <p:nvPicPr>
          <p:cNvPr id="3" name="Picture 2">
            <a:extLst>
              <a:ext uri="{FF2B5EF4-FFF2-40B4-BE49-F238E27FC236}">
                <a16:creationId xmlns:a16="http://schemas.microsoft.com/office/drawing/2014/main" id="{0485D5AD-6468-4F30-A211-F623A0A15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348"/>
            <a:ext cx="12191999" cy="6261652"/>
          </a:xfrm>
          <a:prstGeom prst="rect">
            <a:avLst/>
          </a:prstGeom>
        </p:spPr>
      </p:pic>
    </p:spTree>
    <p:extLst>
      <p:ext uri="{BB962C8B-B14F-4D97-AF65-F5344CB8AC3E}">
        <p14:creationId xmlns:p14="http://schemas.microsoft.com/office/powerpoint/2010/main" val="109076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Object Diagram</a:t>
            </a:r>
          </a:p>
        </p:txBody>
      </p:sp>
      <p:pic>
        <p:nvPicPr>
          <p:cNvPr id="7" name="Picture 6">
            <a:extLst>
              <a:ext uri="{FF2B5EF4-FFF2-40B4-BE49-F238E27FC236}">
                <a16:creationId xmlns:a16="http://schemas.microsoft.com/office/drawing/2014/main" id="{153AED7A-1D69-4587-A58D-9867EDEE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7227"/>
            <a:ext cx="12192000" cy="3972338"/>
          </a:xfrm>
          <a:prstGeom prst="rect">
            <a:avLst/>
          </a:prstGeom>
        </p:spPr>
      </p:pic>
    </p:spTree>
    <p:extLst>
      <p:ext uri="{BB962C8B-B14F-4D97-AF65-F5344CB8AC3E}">
        <p14:creationId xmlns:p14="http://schemas.microsoft.com/office/powerpoint/2010/main" val="14134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PH" sz="2500" b="1"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p:txBody>
          <a:bodyPr>
            <a:noAutofit/>
          </a:bodyPr>
          <a:lstStyle/>
          <a:p>
            <a:pPr lvl="0" algn="just" fontAlgn="base"/>
            <a:r>
              <a:rPr lang="en-PH" dirty="0">
                <a:latin typeface="Times New Roman" pitchFamily="18" charset="0"/>
                <a:cs typeface="Times New Roman" panose="02020603050405020304" pitchFamily="18" charset="0"/>
              </a:rPr>
              <a:t>To expand the scope of </a:t>
            </a:r>
            <a:r>
              <a:rPr lang="en-PH" dirty="0" err="1">
                <a:latin typeface="Times New Roman" pitchFamily="18" charset="0"/>
                <a:cs typeface="Times New Roman" panose="02020603050405020304" pitchFamily="18" charset="0"/>
              </a:rPr>
              <a:t>Pilipinas</a:t>
            </a:r>
            <a:r>
              <a:rPr lang="en-PH" dirty="0">
                <a:latin typeface="Times New Roman" pitchFamily="18" charset="0"/>
                <a:cs typeface="Times New Roman" panose="02020603050405020304" pitchFamily="18" charset="0"/>
              </a:rPr>
              <a:t> 911 services in terms of receiving incident reports.</a:t>
            </a:r>
          </a:p>
          <a:p>
            <a:pPr lvl="0" algn="just" fontAlgn="base"/>
            <a:r>
              <a:rPr lang="en-PH" dirty="0">
                <a:latin typeface="Times New Roman" pitchFamily="18" charset="0"/>
                <a:cs typeface="Times New Roman" panose="02020603050405020304" pitchFamily="18" charset="0"/>
              </a:rPr>
              <a:t>To provide the client real-time and detailed incident reports.</a:t>
            </a:r>
          </a:p>
          <a:p>
            <a:pPr lvl="0" algn="just" fontAlgn="base"/>
            <a:r>
              <a:rPr lang="en-PH" dirty="0">
                <a:latin typeface="Times New Roman" pitchFamily="18" charset="0"/>
                <a:cs typeface="Times New Roman" panose="02020603050405020304" pitchFamily="18" charset="0"/>
              </a:rPr>
              <a:t>To provide the client records of incident that occurs monthly.</a:t>
            </a:r>
          </a:p>
          <a:p>
            <a:pPr lvl="0" algn="just" fontAlgn="base"/>
            <a:r>
              <a:rPr lang="en-PH" dirty="0">
                <a:latin typeface="Times New Roman" pitchFamily="18" charset="0"/>
                <a:cs typeface="Times New Roman" panose="02020603050405020304" pitchFamily="18" charset="0"/>
              </a:rPr>
              <a:t>To provide evidence or supporting details when reporting an incident to the client.</a:t>
            </a:r>
          </a:p>
          <a:p>
            <a:pPr lvl="0" algn="just" fontAlgn="base"/>
            <a:r>
              <a:rPr lang="en-PH" dirty="0">
                <a:latin typeface="Times New Roman" pitchFamily="18" charset="0"/>
                <a:cs typeface="Times New Roman" panose="02020603050405020304" pitchFamily="18" charset="0"/>
              </a:rPr>
              <a:t>To provide evidence that can help the user in future use. (e.g. Dishonesty of the latter to the his/her fault)</a:t>
            </a:r>
          </a:p>
        </p:txBody>
      </p:sp>
    </p:spTree>
    <p:extLst>
      <p:ext uri="{BB962C8B-B14F-4D97-AF65-F5344CB8AC3E}">
        <p14:creationId xmlns:p14="http://schemas.microsoft.com/office/powerpoint/2010/main" val="1778701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Composite Diagram</a:t>
            </a:r>
          </a:p>
        </p:txBody>
      </p:sp>
      <p:pic>
        <p:nvPicPr>
          <p:cNvPr id="3" name="Picture 2">
            <a:extLst>
              <a:ext uri="{FF2B5EF4-FFF2-40B4-BE49-F238E27FC236}">
                <a16:creationId xmlns:a16="http://schemas.microsoft.com/office/drawing/2014/main" id="{8F41DD23-0B54-4124-91CC-3A8B61A5BCD8}"/>
              </a:ext>
            </a:extLst>
          </p:cNvPr>
          <p:cNvPicPr>
            <a:picLocks noChangeAspect="1"/>
          </p:cNvPicPr>
          <p:nvPr/>
        </p:nvPicPr>
        <p:blipFill>
          <a:blip r:embed="rId3"/>
          <a:stretch>
            <a:fillRect/>
          </a:stretch>
        </p:blipFill>
        <p:spPr>
          <a:xfrm>
            <a:off x="0" y="689320"/>
            <a:ext cx="12192000" cy="6168680"/>
          </a:xfrm>
          <a:prstGeom prst="rect">
            <a:avLst/>
          </a:prstGeom>
        </p:spPr>
      </p:pic>
    </p:spTree>
    <p:extLst>
      <p:ext uri="{BB962C8B-B14F-4D97-AF65-F5344CB8AC3E}">
        <p14:creationId xmlns:p14="http://schemas.microsoft.com/office/powerpoint/2010/main" val="83535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Use Case Diagram</a:t>
            </a:r>
          </a:p>
        </p:txBody>
      </p:sp>
      <p:pic>
        <p:nvPicPr>
          <p:cNvPr id="4" name="Picture 3" descr="C:\Users\Dell 780 Ddr3\Desktop\Screenshots finalized\use case 1.PNG"/>
          <p:cNvPicPr/>
          <p:nvPr/>
        </p:nvPicPr>
        <p:blipFill>
          <a:blip r:embed="rId3">
            <a:extLst>
              <a:ext uri="{28A0092B-C50C-407E-A947-70E740481C1C}">
                <a14:useLocalDpi xmlns:a14="http://schemas.microsoft.com/office/drawing/2010/main" val="0"/>
              </a:ext>
            </a:extLst>
          </a:blip>
          <a:srcRect/>
          <a:stretch>
            <a:fillRect/>
          </a:stretch>
        </p:blipFill>
        <p:spPr bwMode="auto">
          <a:xfrm>
            <a:off x="508000" y="465719"/>
            <a:ext cx="11306629" cy="6109252"/>
          </a:xfrm>
          <a:prstGeom prst="rect">
            <a:avLst/>
          </a:prstGeom>
          <a:noFill/>
          <a:ln>
            <a:noFill/>
          </a:ln>
        </p:spPr>
      </p:pic>
    </p:spTree>
    <p:extLst>
      <p:ext uri="{BB962C8B-B14F-4D97-AF65-F5344CB8AC3E}">
        <p14:creationId xmlns:p14="http://schemas.microsoft.com/office/powerpoint/2010/main" val="283567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Use Case Diagram</a:t>
            </a:r>
          </a:p>
        </p:txBody>
      </p:sp>
      <p:pic>
        <p:nvPicPr>
          <p:cNvPr id="5" name="Picture 4" descr="C:\Users\Dell 780 Ddr3\Desktop\Screenshots finalized\use case 2.PNG"/>
          <p:cNvPicPr/>
          <p:nvPr/>
        </p:nvPicPr>
        <p:blipFill>
          <a:blip r:embed="rId3">
            <a:extLst>
              <a:ext uri="{28A0092B-C50C-407E-A947-70E740481C1C}">
                <a14:useLocalDpi xmlns:a14="http://schemas.microsoft.com/office/drawing/2010/main" val="0"/>
              </a:ext>
            </a:extLst>
          </a:blip>
          <a:srcRect/>
          <a:stretch>
            <a:fillRect/>
          </a:stretch>
        </p:blipFill>
        <p:spPr bwMode="auto">
          <a:xfrm>
            <a:off x="725714" y="798286"/>
            <a:ext cx="10871200" cy="5602514"/>
          </a:xfrm>
          <a:prstGeom prst="rect">
            <a:avLst/>
          </a:prstGeom>
          <a:noFill/>
          <a:ln>
            <a:noFill/>
          </a:ln>
        </p:spPr>
      </p:pic>
    </p:spTree>
    <p:extLst>
      <p:ext uri="{BB962C8B-B14F-4D97-AF65-F5344CB8AC3E}">
        <p14:creationId xmlns:p14="http://schemas.microsoft.com/office/powerpoint/2010/main" val="39190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3AC24F0B-8A9B-45AC-A3ED-D5792508F1BD}"/>
              </a:ext>
            </a:extLst>
          </p:cNvPr>
          <p:cNvPicPr>
            <a:picLocks noChangeAspect="1"/>
          </p:cNvPicPr>
          <p:nvPr/>
        </p:nvPicPr>
        <p:blipFill>
          <a:blip r:embed="rId2"/>
          <a:stretch>
            <a:fillRect/>
          </a:stretch>
        </p:blipFill>
        <p:spPr>
          <a:xfrm>
            <a:off x="768626" y="811695"/>
            <a:ext cx="10654747" cy="5234609"/>
          </a:xfrm>
          <a:prstGeom prst="rect">
            <a:avLst/>
          </a:prstGeom>
        </p:spPr>
      </p:pic>
    </p:spTree>
    <p:extLst>
      <p:ext uri="{BB962C8B-B14F-4D97-AF65-F5344CB8AC3E}">
        <p14:creationId xmlns:p14="http://schemas.microsoft.com/office/powerpoint/2010/main" val="3800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76708B85-D842-4F20-B945-DB34332CD436}"/>
              </a:ext>
            </a:extLst>
          </p:cNvPr>
          <p:cNvPicPr>
            <a:picLocks noChangeAspect="1"/>
          </p:cNvPicPr>
          <p:nvPr/>
        </p:nvPicPr>
        <p:blipFill>
          <a:blip r:embed="rId2"/>
          <a:stretch>
            <a:fillRect/>
          </a:stretch>
        </p:blipFill>
        <p:spPr>
          <a:xfrm>
            <a:off x="539715" y="818322"/>
            <a:ext cx="11112569" cy="4959626"/>
          </a:xfrm>
          <a:prstGeom prst="rect">
            <a:avLst/>
          </a:prstGeom>
        </p:spPr>
      </p:pic>
    </p:spTree>
    <p:extLst>
      <p:ext uri="{BB962C8B-B14F-4D97-AF65-F5344CB8AC3E}">
        <p14:creationId xmlns:p14="http://schemas.microsoft.com/office/powerpoint/2010/main" val="29365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ECD24FAA-9910-4D0B-B9F9-B1C5571B79E4}"/>
              </a:ext>
            </a:extLst>
          </p:cNvPr>
          <p:cNvPicPr>
            <a:picLocks noChangeAspect="1"/>
          </p:cNvPicPr>
          <p:nvPr/>
        </p:nvPicPr>
        <p:blipFill>
          <a:blip r:embed="rId2"/>
          <a:stretch>
            <a:fillRect/>
          </a:stretch>
        </p:blipFill>
        <p:spPr>
          <a:xfrm>
            <a:off x="447675" y="430902"/>
            <a:ext cx="11214238" cy="6234941"/>
          </a:xfrm>
          <a:prstGeom prst="rect">
            <a:avLst/>
          </a:prstGeom>
        </p:spPr>
      </p:pic>
    </p:spTree>
    <p:extLst>
      <p:ext uri="{BB962C8B-B14F-4D97-AF65-F5344CB8AC3E}">
        <p14:creationId xmlns:p14="http://schemas.microsoft.com/office/powerpoint/2010/main" val="36091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6107941A-F5E9-4228-8CBE-D0DBBEC38B9F}"/>
              </a:ext>
            </a:extLst>
          </p:cNvPr>
          <p:cNvPicPr>
            <a:picLocks noChangeAspect="1"/>
          </p:cNvPicPr>
          <p:nvPr/>
        </p:nvPicPr>
        <p:blipFill>
          <a:blip r:embed="rId2"/>
          <a:stretch>
            <a:fillRect/>
          </a:stretch>
        </p:blipFill>
        <p:spPr>
          <a:xfrm>
            <a:off x="409575" y="596348"/>
            <a:ext cx="11265590" cy="6069495"/>
          </a:xfrm>
          <a:prstGeom prst="rect">
            <a:avLst/>
          </a:prstGeom>
        </p:spPr>
      </p:pic>
    </p:spTree>
    <p:extLst>
      <p:ext uri="{BB962C8B-B14F-4D97-AF65-F5344CB8AC3E}">
        <p14:creationId xmlns:p14="http://schemas.microsoft.com/office/powerpoint/2010/main" val="38934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7AE60BC-71C1-45FB-A442-308E25F1505D}"/>
              </a:ext>
            </a:extLst>
          </p:cNvPr>
          <p:cNvPicPr>
            <a:picLocks noChangeAspect="1"/>
          </p:cNvPicPr>
          <p:nvPr/>
        </p:nvPicPr>
        <p:blipFill>
          <a:blip r:embed="rId2"/>
          <a:stretch>
            <a:fillRect/>
          </a:stretch>
        </p:blipFill>
        <p:spPr>
          <a:xfrm>
            <a:off x="390525" y="596348"/>
            <a:ext cx="11297892" cy="1643269"/>
          </a:xfrm>
          <a:prstGeom prst="rect">
            <a:avLst/>
          </a:prstGeom>
        </p:spPr>
      </p:pic>
      <p:pic>
        <p:nvPicPr>
          <p:cNvPr id="4" name="Picture 3">
            <a:extLst>
              <a:ext uri="{FF2B5EF4-FFF2-40B4-BE49-F238E27FC236}">
                <a16:creationId xmlns:a16="http://schemas.microsoft.com/office/drawing/2014/main" id="{6B9E1E1B-8C44-4B3F-9B02-8C7D0487AD51}"/>
              </a:ext>
            </a:extLst>
          </p:cNvPr>
          <p:cNvPicPr>
            <a:picLocks noChangeAspect="1"/>
          </p:cNvPicPr>
          <p:nvPr/>
        </p:nvPicPr>
        <p:blipFill>
          <a:blip r:embed="rId3"/>
          <a:stretch>
            <a:fillRect/>
          </a:stretch>
        </p:blipFill>
        <p:spPr>
          <a:xfrm>
            <a:off x="372096" y="2239617"/>
            <a:ext cx="11297892" cy="4187687"/>
          </a:xfrm>
          <a:prstGeom prst="rect">
            <a:avLst/>
          </a:prstGeom>
        </p:spPr>
      </p:pic>
    </p:spTree>
    <p:extLst>
      <p:ext uri="{BB962C8B-B14F-4D97-AF65-F5344CB8AC3E}">
        <p14:creationId xmlns:p14="http://schemas.microsoft.com/office/powerpoint/2010/main" val="133327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241735D3-2A7B-49F2-974E-B64EAA44E67C}"/>
              </a:ext>
            </a:extLst>
          </p:cNvPr>
          <p:cNvPicPr>
            <a:picLocks noChangeAspect="1"/>
          </p:cNvPicPr>
          <p:nvPr/>
        </p:nvPicPr>
        <p:blipFill>
          <a:blip r:embed="rId2"/>
          <a:stretch>
            <a:fillRect/>
          </a:stretch>
        </p:blipFill>
        <p:spPr>
          <a:xfrm>
            <a:off x="419100" y="596347"/>
            <a:ext cx="11322326" cy="5751443"/>
          </a:xfrm>
          <a:prstGeom prst="rect">
            <a:avLst/>
          </a:prstGeom>
        </p:spPr>
      </p:pic>
    </p:spTree>
    <p:extLst>
      <p:ext uri="{BB962C8B-B14F-4D97-AF65-F5344CB8AC3E}">
        <p14:creationId xmlns:p14="http://schemas.microsoft.com/office/powerpoint/2010/main" val="26496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4" name="Picture 3">
            <a:extLst>
              <a:ext uri="{FF2B5EF4-FFF2-40B4-BE49-F238E27FC236}">
                <a16:creationId xmlns:a16="http://schemas.microsoft.com/office/drawing/2014/main" id="{181EBEB2-0FC6-4EFD-8EB2-67C0CACBDB3B}"/>
              </a:ext>
            </a:extLst>
          </p:cNvPr>
          <p:cNvPicPr>
            <a:picLocks noChangeAspect="1"/>
          </p:cNvPicPr>
          <p:nvPr/>
        </p:nvPicPr>
        <p:blipFill>
          <a:blip r:embed="rId3"/>
          <a:stretch>
            <a:fillRect/>
          </a:stretch>
        </p:blipFill>
        <p:spPr>
          <a:xfrm>
            <a:off x="491780" y="596348"/>
            <a:ext cx="11208440" cy="5791200"/>
          </a:xfrm>
          <a:prstGeom prst="rect">
            <a:avLst/>
          </a:prstGeom>
        </p:spPr>
      </p:pic>
    </p:spTree>
    <p:extLst>
      <p:ext uri="{BB962C8B-B14F-4D97-AF65-F5344CB8AC3E}">
        <p14:creationId xmlns:p14="http://schemas.microsoft.com/office/powerpoint/2010/main" val="222552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ea typeface="Tahoma" pitchFamily="34" charset="0"/>
                <a:cs typeface="Times New Roman" pitchFamily="18" charset="0"/>
              </a:rPr>
              <a:t>FEATURES</a:t>
            </a:r>
          </a:p>
        </p:txBody>
      </p:sp>
      <p:sp>
        <p:nvSpPr>
          <p:cNvPr id="3" name="Content Placeholder 2"/>
          <p:cNvSpPr>
            <a:spLocks noGrp="1"/>
          </p:cNvSpPr>
          <p:nvPr>
            <p:ph idx="1"/>
          </p:nvPr>
        </p:nvSpPr>
        <p:spPr/>
        <p:txBody>
          <a:bodyPr>
            <a:noAutofit/>
          </a:bodyPr>
          <a:lstStyle/>
          <a:p>
            <a:pPr lvl="0"/>
            <a:r>
              <a:rPr lang="en-US" dirty="0">
                <a:latin typeface="Times New Roman" pitchFamily="18" charset="0"/>
                <a:cs typeface="Times New Roman" pitchFamily="18" charset="0"/>
              </a:rPr>
              <a:t>Login system feature to authenticate the user and to avoid fake reporters.</a:t>
            </a:r>
          </a:p>
          <a:p>
            <a:pPr lvl="0"/>
            <a:r>
              <a:rPr lang="en-US" dirty="0">
                <a:latin typeface="Times New Roman" pitchFamily="18" charset="0"/>
                <a:cs typeface="Times New Roman" pitchFamily="18" charset="0"/>
              </a:rPr>
              <a:t>A third party video cutter feature to reduce the file size and data that will be consumed.</a:t>
            </a:r>
          </a:p>
          <a:p>
            <a:pPr lvl="0"/>
            <a:r>
              <a:rPr lang="en-US" dirty="0">
                <a:latin typeface="Times New Roman" pitchFamily="18" charset="0"/>
                <a:cs typeface="Times New Roman" pitchFamily="18" charset="0"/>
              </a:rPr>
              <a:t>'Take a snap' feature that allows user to send only a picture of an event.</a:t>
            </a:r>
          </a:p>
          <a:p>
            <a:pPr lvl="0"/>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DashBlue</a:t>
            </a:r>
            <a:r>
              <a:rPr lang="en-US" dirty="0">
                <a:latin typeface="Times New Roman" pitchFamily="18" charset="0"/>
                <a:cs typeface="Times New Roman" pitchFamily="18" charset="0"/>
              </a:rPr>
              <a:t>' feature that allows user to transfer the video footage of the incident from the dashboard camera to the android device.</a:t>
            </a:r>
          </a:p>
          <a:p>
            <a:pPr lvl="0"/>
            <a:r>
              <a:rPr lang="en-US" dirty="0">
                <a:latin typeface="Times New Roman" pitchFamily="18" charset="0"/>
                <a:cs typeface="Times New Roman" pitchFamily="18" charset="0"/>
              </a:rPr>
              <a:t>30 seconds limitation for capturing to video footage to reduce the memory used.</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74817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8A4B38F7-4B26-49F2-BC34-A80CFEDDB7B7}"/>
              </a:ext>
            </a:extLst>
          </p:cNvPr>
          <p:cNvPicPr>
            <a:picLocks noChangeAspect="1"/>
          </p:cNvPicPr>
          <p:nvPr/>
        </p:nvPicPr>
        <p:blipFill>
          <a:blip r:embed="rId2"/>
          <a:stretch>
            <a:fillRect/>
          </a:stretch>
        </p:blipFill>
        <p:spPr>
          <a:xfrm>
            <a:off x="445190" y="485257"/>
            <a:ext cx="11301620" cy="4073491"/>
          </a:xfrm>
          <a:prstGeom prst="rect">
            <a:avLst/>
          </a:prstGeom>
        </p:spPr>
      </p:pic>
      <p:pic>
        <p:nvPicPr>
          <p:cNvPr id="4" name="Picture 3">
            <a:extLst>
              <a:ext uri="{FF2B5EF4-FFF2-40B4-BE49-F238E27FC236}">
                <a16:creationId xmlns:a16="http://schemas.microsoft.com/office/drawing/2014/main" id="{9BFD56F6-C72C-42A6-96C0-BFD7905F8FA9}"/>
              </a:ext>
            </a:extLst>
          </p:cNvPr>
          <p:cNvPicPr>
            <a:picLocks noChangeAspect="1"/>
          </p:cNvPicPr>
          <p:nvPr/>
        </p:nvPicPr>
        <p:blipFill>
          <a:blip r:embed="rId3"/>
          <a:stretch>
            <a:fillRect/>
          </a:stretch>
        </p:blipFill>
        <p:spPr>
          <a:xfrm>
            <a:off x="445190" y="4558747"/>
            <a:ext cx="11301620" cy="2093843"/>
          </a:xfrm>
          <a:prstGeom prst="rect">
            <a:avLst/>
          </a:prstGeom>
        </p:spPr>
      </p:pic>
    </p:spTree>
    <p:extLst>
      <p:ext uri="{BB962C8B-B14F-4D97-AF65-F5344CB8AC3E}">
        <p14:creationId xmlns:p14="http://schemas.microsoft.com/office/powerpoint/2010/main" val="153546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02906DB-9C3F-4C00-B3AD-B7FECBD34CDE}"/>
              </a:ext>
            </a:extLst>
          </p:cNvPr>
          <p:cNvPicPr>
            <a:picLocks noChangeAspect="1"/>
          </p:cNvPicPr>
          <p:nvPr/>
        </p:nvPicPr>
        <p:blipFill>
          <a:blip r:embed="rId2"/>
          <a:stretch>
            <a:fillRect/>
          </a:stretch>
        </p:blipFill>
        <p:spPr>
          <a:xfrm>
            <a:off x="495299" y="596347"/>
            <a:ext cx="11179865" cy="3869635"/>
          </a:xfrm>
          <a:prstGeom prst="rect">
            <a:avLst/>
          </a:prstGeom>
        </p:spPr>
      </p:pic>
      <p:pic>
        <p:nvPicPr>
          <p:cNvPr id="4" name="Picture 3">
            <a:extLst>
              <a:ext uri="{FF2B5EF4-FFF2-40B4-BE49-F238E27FC236}">
                <a16:creationId xmlns:a16="http://schemas.microsoft.com/office/drawing/2014/main" id="{25E78C35-8491-4438-8F9D-D4CA784DB185}"/>
              </a:ext>
            </a:extLst>
          </p:cNvPr>
          <p:cNvPicPr>
            <a:picLocks noChangeAspect="1"/>
          </p:cNvPicPr>
          <p:nvPr/>
        </p:nvPicPr>
        <p:blipFill>
          <a:blip r:embed="rId3"/>
          <a:stretch>
            <a:fillRect/>
          </a:stretch>
        </p:blipFill>
        <p:spPr>
          <a:xfrm>
            <a:off x="439806" y="4465982"/>
            <a:ext cx="11312388" cy="2087631"/>
          </a:xfrm>
          <a:prstGeom prst="rect">
            <a:avLst/>
          </a:prstGeom>
        </p:spPr>
      </p:pic>
    </p:spTree>
    <p:extLst>
      <p:ext uri="{BB962C8B-B14F-4D97-AF65-F5344CB8AC3E}">
        <p14:creationId xmlns:p14="http://schemas.microsoft.com/office/powerpoint/2010/main" val="391043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AE5DA4DF-C8C2-46F4-83D6-DA40CDF0A4EF}"/>
              </a:ext>
            </a:extLst>
          </p:cNvPr>
          <p:cNvPicPr>
            <a:picLocks noChangeAspect="1"/>
          </p:cNvPicPr>
          <p:nvPr/>
        </p:nvPicPr>
        <p:blipFill>
          <a:blip r:embed="rId2"/>
          <a:stretch>
            <a:fillRect/>
          </a:stretch>
        </p:blipFill>
        <p:spPr>
          <a:xfrm>
            <a:off x="518077" y="596348"/>
            <a:ext cx="11170340" cy="5791200"/>
          </a:xfrm>
          <a:prstGeom prst="rect">
            <a:avLst/>
          </a:prstGeom>
        </p:spPr>
      </p:pic>
    </p:spTree>
    <p:extLst>
      <p:ext uri="{BB962C8B-B14F-4D97-AF65-F5344CB8AC3E}">
        <p14:creationId xmlns:p14="http://schemas.microsoft.com/office/powerpoint/2010/main" val="22558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7312DDE-8BBE-4B31-81B4-1846AC180D43}"/>
              </a:ext>
            </a:extLst>
          </p:cNvPr>
          <p:cNvPicPr>
            <a:picLocks noChangeAspect="1"/>
          </p:cNvPicPr>
          <p:nvPr/>
        </p:nvPicPr>
        <p:blipFill>
          <a:blip r:embed="rId2"/>
          <a:stretch>
            <a:fillRect/>
          </a:stretch>
        </p:blipFill>
        <p:spPr>
          <a:xfrm>
            <a:off x="409575" y="471695"/>
            <a:ext cx="11292095" cy="2747962"/>
          </a:xfrm>
          <a:prstGeom prst="rect">
            <a:avLst/>
          </a:prstGeom>
        </p:spPr>
      </p:pic>
      <p:pic>
        <p:nvPicPr>
          <p:cNvPr id="4" name="Picture 3">
            <a:extLst>
              <a:ext uri="{FF2B5EF4-FFF2-40B4-BE49-F238E27FC236}">
                <a16:creationId xmlns:a16="http://schemas.microsoft.com/office/drawing/2014/main" id="{2FFA291B-FA41-4285-8274-E0BFB6DFCC6F}"/>
              </a:ext>
            </a:extLst>
          </p:cNvPr>
          <p:cNvPicPr>
            <a:picLocks noChangeAspect="1"/>
          </p:cNvPicPr>
          <p:nvPr/>
        </p:nvPicPr>
        <p:blipFill>
          <a:blip r:embed="rId3"/>
          <a:stretch>
            <a:fillRect/>
          </a:stretch>
        </p:blipFill>
        <p:spPr>
          <a:xfrm>
            <a:off x="333375" y="3219657"/>
            <a:ext cx="11368295" cy="3166648"/>
          </a:xfrm>
          <a:prstGeom prst="rect">
            <a:avLst/>
          </a:prstGeom>
        </p:spPr>
      </p:pic>
    </p:spTree>
    <p:extLst>
      <p:ext uri="{BB962C8B-B14F-4D97-AF65-F5344CB8AC3E}">
        <p14:creationId xmlns:p14="http://schemas.microsoft.com/office/powerpoint/2010/main" val="312361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3569C21-B5B5-4D78-AFFF-8A0E7E919EE8}"/>
              </a:ext>
            </a:extLst>
          </p:cNvPr>
          <p:cNvPicPr>
            <a:picLocks noChangeAspect="1"/>
          </p:cNvPicPr>
          <p:nvPr/>
        </p:nvPicPr>
        <p:blipFill>
          <a:blip r:embed="rId2"/>
          <a:stretch>
            <a:fillRect/>
          </a:stretch>
        </p:blipFill>
        <p:spPr>
          <a:xfrm>
            <a:off x="409576" y="596348"/>
            <a:ext cx="11252338" cy="5764695"/>
          </a:xfrm>
          <a:prstGeom prst="rect">
            <a:avLst/>
          </a:prstGeom>
        </p:spPr>
      </p:pic>
    </p:spTree>
    <p:extLst>
      <p:ext uri="{BB962C8B-B14F-4D97-AF65-F5344CB8AC3E}">
        <p14:creationId xmlns:p14="http://schemas.microsoft.com/office/powerpoint/2010/main" val="222630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A09B2E61-1195-4916-B7F8-81BEF52693A5}"/>
              </a:ext>
            </a:extLst>
          </p:cNvPr>
          <p:cNvPicPr>
            <a:picLocks noChangeAspect="1"/>
          </p:cNvPicPr>
          <p:nvPr/>
        </p:nvPicPr>
        <p:blipFill>
          <a:blip r:embed="rId2"/>
          <a:stretch>
            <a:fillRect/>
          </a:stretch>
        </p:blipFill>
        <p:spPr>
          <a:xfrm>
            <a:off x="530087" y="596348"/>
            <a:ext cx="11224591" cy="6016487"/>
          </a:xfrm>
          <a:prstGeom prst="rect">
            <a:avLst/>
          </a:prstGeom>
        </p:spPr>
      </p:pic>
    </p:spTree>
    <p:extLst>
      <p:ext uri="{BB962C8B-B14F-4D97-AF65-F5344CB8AC3E}">
        <p14:creationId xmlns:p14="http://schemas.microsoft.com/office/powerpoint/2010/main" val="22951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DC14C2FA-BA1E-4740-9AF2-7C5C4DD31151}"/>
              </a:ext>
            </a:extLst>
          </p:cNvPr>
          <p:cNvPicPr>
            <a:picLocks noChangeAspect="1"/>
          </p:cNvPicPr>
          <p:nvPr/>
        </p:nvPicPr>
        <p:blipFill>
          <a:blip r:embed="rId2"/>
          <a:stretch>
            <a:fillRect/>
          </a:stretch>
        </p:blipFill>
        <p:spPr>
          <a:xfrm>
            <a:off x="599350" y="1339506"/>
            <a:ext cx="10993300" cy="2728912"/>
          </a:xfrm>
          <a:prstGeom prst="rect">
            <a:avLst/>
          </a:prstGeom>
        </p:spPr>
      </p:pic>
    </p:spTree>
    <p:extLst>
      <p:ext uri="{BB962C8B-B14F-4D97-AF65-F5344CB8AC3E}">
        <p14:creationId xmlns:p14="http://schemas.microsoft.com/office/powerpoint/2010/main" val="10918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F27CCD5C-15EC-4899-B298-1AF1B40A4407}"/>
              </a:ext>
            </a:extLst>
          </p:cNvPr>
          <p:cNvPicPr>
            <a:picLocks noChangeAspect="1"/>
          </p:cNvPicPr>
          <p:nvPr/>
        </p:nvPicPr>
        <p:blipFill>
          <a:blip r:embed="rId2"/>
          <a:stretch>
            <a:fillRect/>
          </a:stretch>
        </p:blipFill>
        <p:spPr>
          <a:xfrm>
            <a:off x="152400" y="459683"/>
            <a:ext cx="11708296" cy="6285673"/>
          </a:xfrm>
          <a:prstGeom prst="rect">
            <a:avLst/>
          </a:prstGeom>
        </p:spPr>
      </p:pic>
    </p:spTree>
    <p:extLst>
      <p:ext uri="{BB962C8B-B14F-4D97-AF65-F5344CB8AC3E}">
        <p14:creationId xmlns:p14="http://schemas.microsoft.com/office/powerpoint/2010/main" val="25790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E3FD47AE-FDD5-4CE3-A99F-2129B5344547}"/>
              </a:ext>
            </a:extLst>
          </p:cNvPr>
          <p:cNvPicPr>
            <a:picLocks noChangeAspect="1"/>
          </p:cNvPicPr>
          <p:nvPr/>
        </p:nvPicPr>
        <p:blipFill>
          <a:blip r:embed="rId2"/>
          <a:stretch>
            <a:fillRect/>
          </a:stretch>
        </p:blipFill>
        <p:spPr>
          <a:xfrm>
            <a:off x="522839" y="504825"/>
            <a:ext cx="11231839" cy="3178244"/>
          </a:xfrm>
          <a:prstGeom prst="rect">
            <a:avLst/>
          </a:prstGeom>
        </p:spPr>
      </p:pic>
      <p:pic>
        <p:nvPicPr>
          <p:cNvPr id="4" name="Picture 3">
            <a:extLst>
              <a:ext uri="{FF2B5EF4-FFF2-40B4-BE49-F238E27FC236}">
                <a16:creationId xmlns:a16="http://schemas.microsoft.com/office/drawing/2014/main" id="{A033CB20-0546-4CA3-ADFA-B626D0873282}"/>
              </a:ext>
            </a:extLst>
          </p:cNvPr>
          <p:cNvPicPr>
            <a:picLocks noChangeAspect="1"/>
          </p:cNvPicPr>
          <p:nvPr/>
        </p:nvPicPr>
        <p:blipFill>
          <a:blip r:embed="rId3"/>
          <a:stretch>
            <a:fillRect/>
          </a:stretch>
        </p:blipFill>
        <p:spPr>
          <a:xfrm>
            <a:off x="411490" y="3683069"/>
            <a:ext cx="11369020" cy="2537584"/>
          </a:xfrm>
          <a:prstGeom prst="rect">
            <a:avLst/>
          </a:prstGeom>
        </p:spPr>
      </p:pic>
    </p:spTree>
    <p:extLst>
      <p:ext uri="{BB962C8B-B14F-4D97-AF65-F5344CB8AC3E}">
        <p14:creationId xmlns:p14="http://schemas.microsoft.com/office/powerpoint/2010/main" val="16809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41FF8F6E-2F68-4BED-8D1F-F3699DE49A48}"/>
              </a:ext>
            </a:extLst>
          </p:cNvPr>
          <p:cNvPicPr>
            <a:picLocks noChangeAspect="1"/>
          </p:cNvPicPr>
          <p:nvPr/>
        </p:nvPicPr>
        <p:blipFill>
          <a:blip r:embed="rId2"/>
          <a:stretch>
            <a:fillRect/>
          </a:stretch>
        </p:blipFill>
        <p:spPr>
          <a:xfrm>
            <a:off x="438150" y="596347"/>
            <a:ext cx="11276772" cy="6149009"/>
          </a:xfrm>
          <a:prstGeom prst="rect">
            <a:avLst/>
          </a:prstGeom>
        </p:spPr>
      </p:pic>
    </p:spTree>
    <p:extLst>
      <p:ext uri="{BB962C8B-B14F-4D97-AF65-F5344CB8AC3E}">
        <p14:creationId xmlns:p14="http://schemas.microsoft.com/office/powerpoint/2010/main" val="337805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9DB78-F95C-469F-8A6B-D5E20F277A4E}"/>
              </a:ext>
            </a:extLst>
          </p:cNvPr>
          <p:cNvSpPr>
            <a:spLocks noGrp="1"/>
          </p:cNvSpPr>
          <p:nvPr>
            <p:ph idx="1"/>
          </p:nvPr>
        </p:nvSpPr>
        <p:spPr>
          <a:xfrm>
            <a:off x="1311950" y="2434855"/>
            <a:ext cx="10957301" cy="3709501"/>
          </a:xfrm>
        </p:spPr>
        <p:txBody>
          <a:bodyPr>
            <a:normAutofit/>
          </a:bodyPr>
          <a:lstStyle/>
          <a:p>
            <a:r>
              <a:rPr lang="en-PH" dirty="0">
                <a:latin typeface="Times New Roman" panose="02020603050405020304" pitchFamily="18" charset="0"/>
                <a:cs typeface="Times New Roman" panose="02020603050405020304" pitchFamily="18" charset="0"/>
              </a:rPr>
              <a:t>Motorists, bystanders, constituents and android device users</a:t>
            </a:r>
          </a:p>
          <a:p>
            <a:r>
              <a:rPr lang="en-PH" dirty="0">
                <a:latin typeface="Times New Roman" panose="02020603050405020304" pitchFamily="18" charset="0"/>
                <a:cs typeface="Times New Roman" panose="02020603050405020304" pitchFamily="18" charset="0"/>
              </a:rPr>
              <a:t>Mobile Data / Wi-Fi Connection</a:t>
            </a:r>
          </a:p>
          <a:p>
            <a:r>
              <a:rPr lang="en-PH" dirty="0">
                <a:latin typeface="Times New Roman" panose="02020603050405020304" pitchFamily="18" charset="0"/>
                <a:cs typeface="Times New Roman" panose="02020603050405020304" pitchFamily="18" charset="0"/>
              </a:rPr>
              <a:t>Third- party program</a:t>
            </a:r>
          </a:p>
          <a:p>
            <a:r>
              <a:rPr lang="en-PH" dirty="0">
                <a:latin typeface="Times New Roman" panose="02020603050405020304" pitchFamily="18" charset="0"/>
                <a:cs typeface="Times New Roman" panose="02020603050405020304" pitchFamily="18" charset="0"/>
              </a:rPr>
              <a:t>Android device / Dashboard camera</a:t>
            </a:r>
          </a:p>
          <a:p>
            <a:r>
              <a:rPr lang="en-PH" dirty="0">
                <a:latin typeface="Times New Roman" panose="02020603050405020304" pitchFamily="18" charset="0"/>
                <a:cs typeface="Times New Roman" panose="02020603050405020304" pitchFamily="18" charset="0"/>
              </a:rPr>
              <a:t>Dashboard camera to Android device</a:t>
            </a:r>
          </a:p>
          <a:p>
            <a:r>
              <a:rPr lang="en-PH" dirty="0">
                <a:latin typeface="Times New Roman" panose="02020603050405020304" pitchFamily="18" charset="0"/>
                <a:cs typeface="Times New Roman" panose="02020603050405020304" pitchFamily="18" charset="0"/>
              </a:rPr>
              <a:t>Not cover responding</a:t>
            </a:r>
          </a:p>
        </p:txBody>
      </p:sp>
      <p:sp>
        <p:nvSpPr>
          <p:cNvPr id="4" name="Title 1"/>
          <p:cNvSpPr>
            <a:spLocks noGrp="1"/>
          </p:cNvSpPr>
          <p:nvPr>
            <p:ph type="title"/>
          </p:nvPr>
        </p:nvSpPr>
        <p:spPr>
          <a:xfrm>
            <a:off x="1295402" y="982132"/>
            <a:ext cx="9601196" cy="1303867"/>
          </a:xfrm>
        </p:spPr>
        <p:txBody>
          <a:bodyPr>
            <a:normAutofit/>
          </a:bodyPr>
          <a:lstStyle/>
          <a:p>
            <a:pPr marL="0" indent="0" algn="l"/>
            <a:r>
              <a:rPr lang="en-PH" sz="2500" b="1" dirty="0">
                <a:latin typeface="Times New Roman" panose="02020603050405020304" pitchFamily="18" charset="0"/>
                <a:cs typeface="Times New Roman" panose="02020603050405020304" pitchFamily="18" charset="0"/>
              </a:rPr>
              <a:t>SCOPE AND LIMITATIONS</a:t>
            </a:r>
          </a:p>
        </p:txBody>
      </p:sp>
    </p:spTree>
    <p:extLst>
      <p:ext uri="{BB962C8B-B14F-4D97-AF65-F5344CB8AC3E}">
        <p14:creationId xmlns:p14="http://schemas.microsoft.com/office/powerpoint/2010/main" val="3791270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CCA56A5D-B3E8-4ACC-A923-074FED95BCEB}"/>
              </a:ext>
            </a:extLst>
          </p:cNvPr>
          <p:cNvPicPr>
            <a:picLocks noChangeAspect="1"/>
          </p:cNvPicPr>
          <p:nvPr/>
        </p:nvPicPr>
        <p:blipFill>
          <a:blip r:embed="rId2"/>
          <a:stretch>
            <a:fillRect/>
          </a:stretch>
        </p:blipFill>
        <p:spPr>
          <a:xfrm>
            <a:off x="648114" y="596348"/>
            <a:ext cx="10895772" cy="1961322"/>
          </a:xfrm>
          <a:prstGeom prst="rect">
            <a:avLst/>
          </a:prstGeom>
        </p:spPr>
      </p:pic>
      <p:pic>
        <p:nvPicPr>
          <p:cNvPr id="4" name="Picture 3">
            <a:extLst>
              <a:ext uri="{FF2B5EF4-FFF2-40B4-BE49-F238E27FC236}">
                <a16:creationId xmlns:a16="http://schemas.microsoft.com/office/drawing/2014/main" id="{04BDBB30-175F-4531-A4A2-FF374BD60A40}"/>
              </a:ext>
            </a:extLst>
          </p:cNvPr>
          <p:cNvPicPr>
            <a:picLocks noChangeAspect="1"/>
          </p:cNvPicPr>
          <p:nvPr/>
        </p:nvPicPr>
        <p:blipFill>
          <a:blip r:embed="rId3"/>
          <a:stretch>
            <a:fillRect/>
          </a:stretch>
        </p:blipFill>
        <p:spPr>
          <a:xfrm>
            <a:off x="520976" y="2562225"/>
            <a:ext cx="11022910" cy="4156627"/>
          </a:xfrm>
          <a:prstGeom prst="rect">
            <a:avLst/>
          </a:prstGeom>
        </p:spPr>
      </p:pic>
    </p:spTree>
    <p:extLst>
      <p:ext uri="{BB962C8B-B14F-4D97-AF65-F5344CB8AC3E}">
        <p14:creationId xmlns:p14="http://schemas.microsoft.com/office/powerpoint/2010/main" val="178840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C8249DC-34E8-4443-9981-62E8F3937E93}"/>
              </a:ext>
            </a:extLst>
          </p:cNvPr>
          <p:cNvPicPr>
            <a:picLocks noChangeAspect="1"/>
          </p:cNvPicPr>
          <p:nvPr/>
        </p:nvPicPr>
        <p:blipFill>
          <a:blip r:embed="rId2"/>
          <a:stretch>
            <a:fillRect/>
          </a:stretch>
        </p:blipFill>
        <p:spPr>
          <a:xfrm>
            <a:off x="482046" y="596347"/>
            <a:ext cx="11259379" cy="5857461"/>
          </a:xfrm>
          <a:prstGeom prst="rect">
            <a:avLst/>
          </a:prstGeom>
        </p:spPr>
      </p:pic>
    </p:spTree>
    <p:extLst>
      <p:ext uri="{BB962C8B-B14F-4D97-AF65-F5344CB8AC3E}">
        <p14:creationId xmlns:p14="http://schemas.microsoft.com/office/powerpoint/2010/main" val="167900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85D4F9C-4E21-4826-8882-5494D79D3BF4}"/>
              </a:ext>
            </a:extLst>
          </p:cNvPr>
          <p:cNvPicPr>
            <a:picLocks noChangeAspect="1"/>
          </p:cNvPicPr>
          <p:nvPr/>
        </p:nvPicPr>
        <p:blipFill>
          <a:blip r:embed="rId2"/>
          <a:stretch>
            <a:fillRect/>
          </a:stretch>
        </p:blipFill>
        <p:spPr>
          <a:xfrm>
            <a:off x="419100" y="596347"/>
            <a:ext cx="11335578" cy="2186609"/>
          </a:xfrm>
          <a:prstGeom prst="rect">
            <a:avLst/>
          </a:prstGeom>
        </p:spPr>
      </p:pic>
      <p:pic>
        <p:nvPicPr>
          <p:cNvPr id="4" name="Picture 3">
            <a:extLst>
              <a:ext uri="{FF2B5EF4-FFF2-40B4-BE49-F238E27FC236}">
                <a16:creationId xmlns:a16="http://schemas.microsoft.com/office/drawing/2014/main" id="{0C5072B5-2D79-4FBC-99A9-1A0A24DC295A}"/>
              </a:ext>
            </a:extLst>
          </p:cNvPr>
          <p:cNvPicPr>
            <a:picLocks noChangeAspect="1"/>
          </p:cNvPicPr>
          <p:nvPr/>
        </p:nvPicPr>
        <p:blipFill>
          <a:blip r:embed="rId3"/>
          <a:stretch>
            <a:fillRect/>
          </a:stretch>
        </p:blipFill>
        <p:spPr>
          <a:xfrm>
            <a:off x="419100" y="2889182"/>
            <a:ext cx="11335578" cy="2981531"/>
          </a:xfrm>
          <a:prstGeom prst="rect">
            <a:avLst/>
          </a:prstGeom>
        </p:spPr>
      </p:pic>
    </p:spTree>
    <p:extLst>
      <p:ext uri="{BB962C8B-B14F-4D97-AF65-F5344CB8AC3E}">
        <p14:creationId xmlns:p14="http://schemas.microsoft.com/office/powerpoint/2010/main" val="253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Activity Diagram</a:t>
            </a:r>
          </a:p>
        </p:txBody>
      </p:sp>
      <p:pic>
        <p:nvPicPr>
          <p:cNvPr id="5" name="Picture 4" descr="C:\Users\Dell 780 Ddr3\Desktop\Screenshots finalized\Activity 1.PNG"/>
          <p:cNvPicPr/>
          <p:nvPr/>
        </p:nvPicPr>
        <p:blipFill>
          <a:blip r:embed="rId3">
            <a:extLst>
              <a:ext uri="{28A0092B-C50C-407E-A947-70E740481C1C}">
                <a14:useLocalDpi xmlns:a14="http://schemas.microsoft.com/office/drawing/2010/main" val="0"/>
              </a:ext>
            </a:extLst>
          </a:blip>
          <a:srcRect/>
          <a:stretch>
            <a:fillRect/>
          </a:stretch>
        </p:blipFill>
        <p:spPr bwMode="auto">
          <a:xfrm>
            <a:off x="0" y="491489"/>
            <a:ext cx="12191999" cy="6214111"/>
          </a:xfrm>
          <a:prstGeom prst="rect">
            <a:avLst/>
          </a:prstGeom>
          <a:noFill/>
          <a:ln>
            <a:noFill/>
          </a:ln>
        </p:spPr>
      </p:pic>
    </p:spTree>
    <p:extLst>
      <p:ext uri="{BB962C8B-B14F-4D97-AF65-F5344CB8AC3E}">
        <p14:creationId xmlns:p14="http://schemas.microsoft.com/office/powerpoint/2010/main" val="348400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Activity Diagram</a:t>
            </a:r>
          </a:p>
        </p:txBody>
      </p:sp>
      <p:pic>
        <p:nvPicPr>
          <p:cNvPr id="5" name="Picture 4" descr="C:\Users\Dell 780 Ddr3\Desktop\Screenshots finalized\activity 2.PNG"/>
          <p:cNvPicPr/>
          <p:nvPr/>
        </p:nvPicPr>
        <p:blipFill>
          <a:blip r:embed="rId3">
            <a:extLst>
              <a:ext uri="{28A0092B-C50C-407E-A947-70E740481C1C}">
                <a14:useLocalDpi xmlns:a14="http://schemas.microsoft.com/office/drawing/2010/main" val="0"/>
              </a:ext>
            </a:extLst>
          </a:blip>
          <a:srcRect/>
          <a:stretch>
            <a:fillRect/>
          </a:stretch>
        </p:blipFill>
        <p:spPr bwMode="auto">
          <a:xfrm>
            <a:off x="463669" y="482963"/>
            <a:ext cx="11075188" cy="5671094"/>
          </a:xfrm>
          <a:prstGeom prst="rect">
            <a:avLst/>
          </a:prstGeom>
          <a:noFill/>
          <a:ln>
            <a:noFill/>
          </a:ln>
        </p:spPr>
      </p:pic>
    </p:spTree>
    <p:extLst>
      <p:ext uri="{BB962C8B-B14F-4D97-AF65-F5344CB8AC3E}">
        <p14:creationId xmlns:p14="http://schemas.microsoft.com/office/powerpoint/2010/main" val="3762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55452D07-8277-443B-BFA9-47D7F9FBF9F4}"/>
              </a:ext>
            </a:extLst>
          </p:cNvPr>
          <p:cNvPicPr>
            <a:picLocks noChangeAspect="1"/>
          </p:cNvPicPr>
          <p:nvPr/>
        </p:nvPicPr>
        <p:blipFill>
          <a:blip r:embed="rId3"/>
          <a:stretch>
            <a:fillRect/>
          </a:stretch>
        </p:blipFill>
        <p:spPr>
          <a:xfrm>
            <a:off x="888724" y="628876"/>
            <a:ext cx="9699763" cy="5629275"/>
          </a:xfrm>
          <a:prstGeom prst="rect">
            <a:avLst/>
          </a:prstGeom>
        </p:spPr>
      </p:pic>
    </p:spTree>
    <p:extLst>
      <p:ext uri="{BB962C8B-B14F-4D97-AF65-F5344CB8AC3E}">
        <p14:creationId xmlns:p14="http://schemas.microsoft.com/office/powerpoint/2010/main" val="18274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A8D26DAC-C4D8-490D-B5AE-065A9BACC495}"/>
              </a:ext>
            </a:extLst>
          </p:cNvPr>
          <p:cNvPicPr>
            <a:picLocks noChangeAspect="1"/>
          </p:cNvPicPr>
          <p:nvPr/>
        </p:nvPicPr>
        <p:blipFill>
          <a:blip r:embed="rId3"/>
          <a:stretch>
            <a:fillRect/>
          </a:stretch>
        </p:blipFill>
        <p:spPr>
          <a:xfrm>
            <a:off x="476457" y="596348"/>
            <a:ext cx="11211960" cy="6261652"/>
          </a:xfrm>
          <a:prstGeom prst="rect">
            <a:avLst/>
          </a:prstGeom>
        </p:spPr>
      </p:pic>
    </p:spTree>
    <p:extLst>
      <p:ext uri="{BB962C8B-B14F-4D97-AF65-F5344CB8AC3E}">
        <p14:creationId xmlns:p14="http://schemas.microsoft.com/office/powerpoint/2010/main" val="18199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7F364E61-6B46-478E-9233-E39B88AB25CE}"/>
              </a:ext>
            </a:extLst>
          </p:cNvPr>
          <p:cNvPicPr>
            <a:picLocks noChangeAspect="1"/>
          </p:cNvPicPr>
          <p:nvPr/>
        </p:nvPicPr>
        <p:blipFill>
          <a:blip r:embed="rId3"/>
          <a:stretch>
            <a:fillRect/>
          </a:stretch>
        </p:blipFill>
        <p:spPr>
          <a:xfrm>
            <a:off x="2352260" y="596348"/>
            <a:ext cx="7997687" cy="5686425"/>
          </a:xfrm>
          <a:prstGeom prst="rect">
            <a:avLst/>
          </a:prstGeom>
        </p:spPr>
      </p:pic>
    </p:spTree>
    <p:extLst>
      <p:ext uri="{BB962C8B-B14F-4D97-AF65-F5344CB8AC3E}">
        <p14:creationId xmlns:p14="http://schemas.microsoft.com/office/powerpoint/2010/main" val="2929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93BCBF73-3C03-47BC-83BB-73FB8A9C7736}"/>
              </a:ext>
            </a:extLst>
          </p:cNvPr>
          <p:cNvPicPr>
            <a:picLocks noChangeAspect="1"/>
          </p:cNvPicPr>
          <p:nvPr/>
        </p:nvPicPr>
        <p:blipFill>
          <a:blip r:embed="rId2"/>
          <a:stretch>
            <a:fillRect/>
          </a:stretch>
        </p:blipFill>
        <p:spPr>
          <a:xfrm>
            <a:off x="412680" y="596348"/>
            <a:ext cx="11328746" cy="5923722"/>
          </a:xfrm>
          <a:prstGeom prst="rect">
            <a:avLst/>
          </a:prstGeom>
        </p:spPr>
      </p:pic>
    </p:spTree>
    <p:extLst>
      <p:ext uri="{BB962C8B-B14F-4D97-AF65-F5344CB8AC3E}">
        <p14:creationId xmlns:p14="http://schemas.microsoft.com/office/powerpoint/2010/main" val="8506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62C9AD98-BD75-4BB3-9F92-A70B56031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63" y="596348"/>
            <a:ext cx="11133897" cy="5632174"/>
          </a:xfrm>
          <a:prstGeom prst="rect">
            <a:avLst/>
          </a:prstGeom>
        </p:spPr>
      </p:pic>
    </p:spTree>
    <p:extLst>
      <p:ext uri="{BB962C8B-B14F-4D97-AF65-F5344CB8AC3E}">
        <p14:creationId xmlns:p14="http://schemas.microsoft.com/office/powerpoint/2010/main" val="23146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SOFTWARE REQUIREMENTS SPECIFICATION (SRS)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Output </a:t>
            </a:r>
          </a:p>
          <a:p>
            <a:r>
              <a:rPr lang="en-US" dirty="0">
                <a:latin typeface="Times New Roman" pitchFamily="18" charset="0"/>
                <a:cs typeface="Times New Roman" pitchFamily="18" charset="0"/>
              </a:rPr>
              <a:t>✓ The mobile application will display a message if the user has successfully registered to the mobile application</a:t>
            </a:r>
          </a:p>
          <a:p>
            <a:r>
              <a:rPr lang="en-US" dirty="0">
                <a:latin typeface="Times New Roman" pitchFamily="18" charset="0"/>
                <a:cs typeface="Times New Roman" pitchFamily="18" charset="0"/>
              </a:rPr>
              <a:t>✓ The mobile application’s database shows the list of registered users</a:t>
            </a:r>
          </a:p>
          <a:p>
            <a:r>
              <a:rPr lang="en-US" dirty="0">
                <a:latin typeface="Times New Roman" pitchFamily="18" charset="0"/>
                <a:cs typeface="Times New Roman" pitchFamily="18" charset="0"/>
              </a:rPr>
              <a:t>✓ The mobile application will display a message if the user has successfully sent the video to the web server.</a:t>
            </a:r>
          </a:p>
          <a:p>
            <a:r>
              <a:rPr lang="en-US" dirty="0">
                <a:latin typeface="Times New Roman" pitchFamily="18" charset="0"/>
                <a:cs typeface="Times New Roman" pitchFamily="18" charset="0"/>
              </a:rPr>
              <a:t>✓ The agency must send feedback to the user </a:t>
            </a:r>
          </a:p>
          <a:p>
            <a:r>
              <a:rPr lang="en-US" dirty="0">
                <a:latin typeface="Times New Roman" pitchFamily="18" charset="0"/>
                <a:cs typeface="Times New Roman" pitchFamily="18" charset="0"/>
              </a:rPr>
              <a:t>✓ The employee monitoring the web server must leave a comment to the picture/ video he/she has validated</a:t>
            </a:r>
          </a:p>
          <a:p>
            <a:endParaRPr lang="en-US" dirty="0"/>
          </a:p>
        </p:txBody>
      </p:sp>
    </p:spTree>
    <p:extLst>
      <p:ext uri="{BB962C8B-B14F-4D97-AF65-F5344CB8AC3E}">
        <p14:creationId xmlns:p14="http://schemas.microsoft.com/office/powerpoint/2010/main" val="2926327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02E16EAD-76C7-4673-AD4B-040BBDB3B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58" y="596347"/>
            <a:ext cx="11137003" cy="5764695"/>
          </a:xfrm>
          <a:prstGeom prst="rect">
            <a:avLst/>
          </a:prstGeom>
        </p:spPr>
      </p:pic>
    </p:spTree>
    <p:extLst>
      <p:ext uri="{BB962C8B-B14F-4D97-AF65-F5344CB8AC3E}">
        <p14:creationId xmlns:p14="http://schemas.microsoft.com/office/powerpoint/2010/main" val="35563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FF0C85CF-4E70-4235-8276-746E763D0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94" y="596348"/>
            <a:ext cx="11066806" cy="5685182"/>
          </a:xfrm>
          <a:prstGeom prst="rect">
            <a:avLst/>
          </a:prstGeom>
        </p:spPr>
      </p:pic>
    </p:spTree>
    <p:extLst>
      <p:ext uri="{BB962C8B-B14F-4D97-AF65-F5344CB8AC3E}">
        <p14:creationId xmlns:p14="http://schemas.microsoft.com/office/powerpoint/2010/main" val="11952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Communication Diagram</a:t>
            </a:r>
          </a:p>
        </p:txBody>
      </p:sp>
      <p:pic>
        <p:nvPicPr>
          <p:cNvPr id="5" name="Picture 4" descr="C:\Users\Dell 780 Ddr3\Desktop\Screenshots finalized\communication.PNG"/>
          <p:cNvPicPr/>
          <p:nvPr/>
        </p:nvPicPr>
        <p:blipFill>
          <a:blip r:embed="rId3">
            <a:extLst>
              <a:ext uri="{28A0092B-C50C-407E-A947-70E740481C1C}">
                <a14:useLocalDpi xmlns:a14="http://schemas.microsoft.com/office/drawing/2010/main" val="0"/>
              </a:ext>
            </a:extLst>
          </a:blip>
          <a:srcRect/>
          <a:stretch>
            <a:fillRect/>
          </a:stretch>
        </p:blipFill>
        <p:spPr bwMode="auto">
          <a:xfrm>
            <a:off x="0" y="430530"/>
            <a:ext cx="12192000" cy="6427470"/>
          </a:xfrm>
          <a:prstGeom prst="rect">
            <a:avLst/>
          </a:prstGeom>
          <a:noFill/>
          <a:ln>
            <a:noFill/>
          </a:ln>
        </p:spPr>
      </p:pic>
    </p:spTree>
    <p:extLst>
      <p:ext uri="{BB962C8B-B14F-4D97-AF65-F5344CB8AC3E}">
        <p14:creationId xmlns:p14="http://schemas.microsoft.com/office/powerpoint/2010/main" val="38256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Timing Diagram</a:t>
            </a:r>
          </a:p>
        </p:txBody>
      </p:sp>
      <p:pic>
        <p:nvPicPr>
          <p:cNvPr id="4" name="Picture 3" descr="C:\Users\Dell 780 Ddr3\Downloads\26655465_1993368247355000_1305747774_o.png"/>
          <p:cNvPicPr/>
          <p:nvPr/>
        </p:nvPicPr>
        <p:blipFill>
          <a:blip r:embed="rId3">
            <a:extLst>
              <a:ext uri="{28A0092B-C50C-407E-A947-70E740481C1C}">
                <a14:useLocalDpi xmlns:a14="http://schemas.microsoft.com/office/drawing/2010/main" val="0"/>
              </a:ext>
            </a:extLst>
          </a:blip>
          <a:srcRect/>
          <a:stretch>
            <a:fillRect/>
          </a:stretch>
        </p:blipFill>
        <p:spPr bwMode="auto">
          <a:xfrm>
            <a:off x="0" y="1363072"/>
            <a:ext cx="12191999" cy="3702413"/>
          </a:xfrm>
          <a:prstGeom prst="rect">
            <a:avLst/>
          </a:prstGeom>
          <a:noFill/>
          <a:ln>
            <a:noFill/>
          </a:ln>
        </p:spPr>
      </p:pic>
    </p:spTree>
    <p:extLst>
      <p:ext uri="{BB962C8B-B14F-4D97-AF65-F5344CB8AC3E}">
        <p14:creationId xmlns:p14="http://schemas.microsoft.com/office/powerpoint/2010/main" val="48461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Component Diagram</a:t>
            </a:r>
          </a:p>
        </p:txBody>
      </p:sp>
      <p:pic>
        <p:nvPicPr>
          <p:cNvPr id="3" name="Picture 2">
            <a:extLst>
              <a:ext uri="{FF2B5EF4-FFF2-40B4-BE49-F238E27FC236}">
                <a16:creationId xmlns:a16="http://schemas.microsoft.com/office/drawing/2014/main" id="{F265B384-FA14-496D-9DD5-2DDEBA9109AD}"/>
              </a:ext>
            </a:extLst>
          </p:cNvPr>
          <p:cNvPicPr>
            <a:picLocks noChangeAspect="1"/>
          </p:cNvPicPr>
          <p:nvPr/>
        </p:nvPicPr>
        <p:blipFill>
          <a:blip r:embed="rId3"/>
          <a:stretch>
            <a:fillRect/>
          </a:stretch>
        </p:blipFill>
        <p:spPr>
          <a:xfrm>
            <a:off x="279537" y="596348"/>
            <a:ext cx="11554653" cy="6135756"/>
          </a:xfrm>
          <a:prstGeom prst="rect">
            <a:avLst/>
          </a:prstGeom>
        </p:spPr>
      </p:pic>
    </p:spTree>
    <p:extLst>
      <p:ext uri="{BB962C8B-B14F-4D97-AF65-F5344CB8AC3E}">
        <p14:creationId xmlns:p14="http://schemas.microsoft.com/office/powerpoint/2010/main" val="34357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Package Diagram</a:t>
            </a:r>
          </a:p>
        </p:txBody>
      </p:sp>
      <p:pic>
        <p:nvPicPr>
          <p:cNvPr id="5" name="Picture 4">
            <a:extLst>
              <a:ext uri="{FF2B5EF4-FFF2-40B4-BE49-F238E27FC236}">
                <a16:creationId xmlns:a16="http://schemas.microsoft.com/office/drawing/2014/main" id="{ED1E3EC4-1D18-42CC-9706-6F43012B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68" y="596348"/>
            <a:ext cx="10944018" cy="5883965"/>
          </a:xfrm>
          <a:prstGeom prst="rect">
            <a:avLst/>
          </a:prstGeom>
        </p:spPr>
      </p:pic>
    </p:spTree>
    <p:extLst>
      <p:ext uri="{BB962C8B-B14F-4D97-AF65-F5344CB8AC3E}">
        <p14:creationId xmlns:p14="http://schemas.microsoft.com/office/powerpoint/2010/main" val="29598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State Diagram</a:t>
            </a:r>
          </a:p>
        </p:txBody>
      </p:sp>
      <p:pic>
        <p:nvPicPr>
          <p:cNvPr id="4" name="Picture 3">
            <a:extLst>
              <a:ext uri="{FF2B5EF4-FFF2-40B4-BE49-F238E27FC236}">
                <a16:creationId xmlns:a16="http://schemas.microsoft.com/office/drawing/2014/main" id="{B7744A85-3B1A-441D-96D6-4ED9A97E3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23874"/>
            <a:ext cx="12191999" cy="6334125"/>
          </a:xfrm>
          <a:prstGeom prst="rect">
            <a:avLst/>
          </a:prstGeom>
        </p:spPr>
      </p:pic>
    </p:spTree>
    <p:extLst>
      <p:ext uri="{BB962C8B-B14F-4D97-AF65-F5344CB8AC3E}">
        <p14:creationId xmlns:p14="http://schemas.microsoft.com/office/powerpoint/2010/main" val="42157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CE19F1A9-38CE-4FFA-9519-C341CE95A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1726"/>
            <a:ext cx="12070136" cy="4952103"/>
          </a:xfrm>
          <a:prstGeom prst="rect">
            <a:avLst/>
          </a:prstGeom>
        </p:spPr>
      </p:pic>
    </p:spTree>
    <p:extLst>
      <p:ext uri="{BB962C8B-B14F-4D97-AF65-F5344CB8AC3E}">
        <p14:creationId xmlns:p14="http://schemas.microsoft.com/office/powerpoint/2010/main" val="13493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52875616-5832-4498-A012-37C9A8067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408872"/>
            <a:ext cx="12115800" cy="3945006"/>
          </a:xfrm>
          <a:prstGeom prst="rect">
            <a:avLst/>
          </a:prstGeom>
        </p:spPr>
      </p:pic>
    </p:spTree>
    <p:extLst>
      <p:ext uri="{BB962C8B-B14F-4D97-AF65-F5344CB8AC3E}">
        <p14:creationId xmlns:p14="http://schemas.microsoft.com/office/powerpoint/2010/main" val="5989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9445A8FA-4CD9-49E0-B349-1F491D380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487"/>
            <a:ext cx="12192000" cy="5709025"/>
          </a:xfrm>
          <a:prstGeom prst="rect">
            <a:avLst/>
          </a:prstGeom>
        </p:spPr>
      </p:pic>
    </p:spTree>
    <p:extLst>
      <p:ext uri="{BB962C8B-B14F-4D97-AF65-F5344CB8AC3E}">
        <p14:creationId xmlns:p14="http://schemas.microsoft.com/office/powerpoint/2010/main" val="308480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SOFTWARE REQUIREMENTS SPECIFICATION (SRS)</a:t>
            </a:r>
            <a:endParaRPr lang="en-US" sz="2500"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Input</a:t>
            </a:r>
          </a:p>
          <a:p>
            <a:r>
              <a:rPr lang="en-US" dirty="0"/>
              <a:t>✓ The user must be connected to Wi-Fi or Mobile data to open the mobile application</a:t>
            </a:r>
          </a:p>
          <a:p>
            <a:r>
              <a:rPr lang="en-US" dirty="0"/>
              <a:t> ✓ The user must have a video to be sent to the agency</a:t>
            </a:r>
          </a:p>
          <a:p>
            <a:r>
              <a:rPr lang="en-US" dirty="0"/>
              <a:t> ✓ Each input field must be complete. Such as, name, contact number, and email address</a:t>
            </a:r>
          </a:p>
          <a:p>
            <a:r>
              <a:rPr lang="en-US" dirty="0"/>
              <a:t>✓ The user can cut the video using the mobile applications’ feature</a:t>
            </a:r>
          </a:p>
          <a:p>
            <a:r>
              <a:rPr lang="en-US" dirty="0"/>
              <a:t>✓ The user can transfer the video captured using a dashboard camera to the android device</a:t>
            </a:r>
          </a:p>
          <a:p>
            <a:r>
              <a:rPr lang="en-US" dirty="0"/>
              <a:t>✓ A confirmation window to provide the user a confirmation of his/her action. </a:t>
            </a:r>
          </a:p>
          <a:p>
            <a:endParaRPr lang="en-US" dirty="0"/>
          </a:p>
          <a:p>
            <a:endParaRPr lang="en-US" dirty="0"/>
          </a:p>
        </p:txBody>
      </p:sp>
    </p:spTree>
    <p:extLst>
      <p:ext uri="{BB962C8B-B14F-4D97-AF65-F5344CB8AC3E}">
        <p14:creationId xmlns:p14="http://schemas.microsoft.com/office/powerpoint/2010/main" val="512668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265F2FE5-D728-4891-8601-D64D2E34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91" y="879404"/>
            <a:ext cx="10115552" cy="4673256"/>
          </a:xfrm>
          <a:prstGeom prst="rect">
            <a:avLst/>
          </a:prstGeom>
        </p:spPr>
      </p:pic>
    </p:spTree>
    <p:extLst>
      <p:ext uri="{BB962C8B-B14F-4D97-AF65-F5344CB8AC3E}">
        <p14:creationId xmlns:p14="http://schemas.microsoft.com/office/powerpoint/2010/main" val="16232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A24AFC07-BE05-4361-B294-D9DEE9188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066"/>
            <a:ext cx="12096750" cy="5275194"/>
          </a:xfrm>
          <a:prstGeom prst="rect">
            <a:avLst/>
          </a:prstGeom>
        </p:spPr>
      </p:pic>
    </p:spTree>
    <p:extLst>
      <p:ext uri="{BB962C8B-B14F-4D97-AF65-F5344CB8AC3E}">
        <p14:creationId xmlns:p14="http://schemas.microsoft.com/office/powerpoint/2010/main" val="237488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Picture 3" descr="C:\Users\Dell 780 Ddr3\Desktop\Screenshots finalized\interaction whole.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97486"/>
          </a:xfrm>
          <a:prstGeom prst="rect">
            <a:avLst/>
          </a:prstGeom>
          <a:noFill/>
          <a:ln>
            <a:noFill/>
          </a:ln>
        </p:spPr>
      </p:pic>
    </p:spTree>
    <p:extLst>
      <p:ext uri="{BB962C8B-B14F-4D97-AF65-F5344CB8AC3E}">
        <p14:creationId xmlns:p14="http://schemas.microsoft.com/office/powerpoint/2010/main" val="771449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7931" y="1227862"/>
            <a:ext cx="9601196" cy="3318936"/>
          </a:xfrm>
        </p:spPr>
        <p:txBody>
          <a:bodyPr>
            <a:normAutofit/>
          </a:bodyPr>
          <a:lstStyle/>
          <a:p>
            <a:pPr marL="0" indent="0" algn="ctr">
              <a:buNone/>
            </a:pPr>
            <a:r>
              <a:rPr lang="en-US" sz="5000" dirty="0"/>
              <a:t>THANK YOU!</a:t>
            </a:r>
          </a:p>
        </p:txBody>
      </p:sp>
    </p:spTree>
    <p:extLst>
      <p:ext uri="{BB962C8B-B14F-4D97-AF65-F5344CB8AC3E}">
        <p14:creationId xmlns:p14="http://schemas.microsoft.com/office/powerpoint/2010/main" val="165287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500" b="1" dirty="0">
                <a:latin typeface="Times New Roman" pitchFamily="18" charset="0"/>
                <a:cs typeface="Times New Roman" pitchFamily="18" charset="0"/>
              </a:rPr>
              <a:t>SOFTWARE REQUIREMENTS SPECIFICATION (SRS)</a:t>
            </a:r>
            <a:endParaRPr lang="en-US" sz="2500"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Process</a:t>
            </a:r>
          </a:p>
          <a:p>
            <a:r>
              <a:rPr lang="en-US" dirty="0"/>
              <a:t>✓The user must be connected to the internet or mobile data</a:t>
            </a:r>
          </a:p>
          <a:p>
            <a:r>
              <a:rPr lang="en-US" dirty="0"/>
              <a:t>✓The user has to register to use the mobile application</a:t>
            </a:r>
          </a:p>
          <a:p>
            <a:r>
              <a:rPr lang="en-US" dirty="0"/>
              <a:t>✓The user must upload the video footage/ picture of an incident filmed using android device or dashboard camera to the web server</a:t>
            </a:r>
          </a:p>
          <a:p>
            <a:r>
              <a:rPr lang="en-US" dirty="0"/>
              <a:t>✓ The employee assigned to the web server will identify the type of incident that was uploaded to the web server[Fire, crime, road accident, unforeseen event]</a:t>
            </a:r>
          </a:p>
          <a:p>
            <a:r>
              <a:rPr lang="en-US" dirty="0"/>
              <a:t>✓ The employee assigned to the web server will generate an incident report which will be forwarded to the desired agency</a:t>
            </a:r>
          </a:p>
        </p:txBody>
      </p:sp>
    </p:spTree>
    <p:extLst>
      <p:ext uri="{BB962C8B-B14F-4D97-AF65-F5344CB8AC3E}">
        <p14:creationId xmlns:p14="http://schemas.microsoft.com/office/powerpoint/2010/main" val="22308072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682</TotalTime>
  <Words>1044</Words>
  <Application>Microsoft Office PowerPoint</Application>
  <PresentationFormat>Widescreen</PresentationFormat>
  <Paragraphs>207</Paragraphs>
  <Slides>83</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Garamond</vt:lpstr>
      <vt:lpstr>Tahoma</vt:lpstr>
      <vt:lpstr>Times New Roman</vt:lpstr>
      <vt:lpstr>Organic</vt:lpstr>
      <vt:lpstr>PowerPoint Presentation</vt:lpstr>
      <vt:lpstr>RECAP</vt:lpstr>
      <vt:lpstr>PowerPoint Presentation</vt:lpstr>
      <vt:lpstr>OBJECTIVES</vt:lpstr>
      <vt:lpstr>FEATURES</vt:lpstr>
      <vt:lpstr>SCOPE AND LIMITATIONS</vt:lpstr>
      <vt:lpstr>SOFTWARE REQUIREMENTS SPECIFICATION (SRS)</vt:lpstr>
      <vt:lpstr>SOFTWARE REQUIREMENTS SPECIFICATION (SRS)</vt:lpstr>
      <vt:lpstr>SOFTWARE REQUIREMENTS SPECIFICATION (SRS)</vt:lpstr>
      <vt:lpstr>SOFTWARE REQUIREMENTS SPECIFICATION (SRS)</vt:lpstr>
      <vt:lpstr>SOFTWARE REQUIREMENTS SPECIFICATION (SRS)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TABLE</vt:lpstr>
      <vt:lpstr>PowerPoint Presentation</vt:lpstr>
      <vt:lpstr>PowerPoint Presentation</vt:lpstr>
      <vt:lpstr>PowerPoint Presentation</vt:lpstr>
      <vt:lpstr>PowerPoint Presentation</vt:lpstr>
      <vt:lpstr>FUNCTIONAL DECOMPOSITION DIAGRAM</vt:lpstr>
      <vt:lpstr>DATA FLOW DIAGRAM: Level 0 Diagram</vt:lpstr>
      <vt:lpstr>LEVEL 1 DIAGRAM</vt:lpstr>
      <vt:lpstr>ENTITY RELATIONSHIP DIAGRAM</vt:lpstr>
      <vt:lpstr>DATA DICTIONARY</vt:lpstr>
      <vt:lpstr>DATA DICTIONARY</vt:lpstr>
      <vt:lpstr>DATA DICTIONARY</vt:lpstr>
      <vt:lpstr>DATA DICTIONARY</vt:lpstr>
      <vt:lpstr>Class Diagram</vt:lpstr>
      <vt:lpstr>Object Diagram</vt:lpstr>
      <vt:lpstr>Composite Diagram</vt:lpstr>
      <vt:lpstr>Use Case Diagram</vt:lpstr>
      <vt:lpstr>Use Case Diagram</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Activity Diagram</vt:lpstr>
      <vt:lpstr>Activity Diagram</vt:lpstr>
      <vt:lpstr>Sequence Diagram</vt:lpstr>
      <vt:lpstr>Sequence Diagram</vt:lpstr>
      <vt:lpstr>Sequence Diagram</vt:lpstr>
      <vt:lpstr>Sequence Diagram</vt:lpstr>
      <vt:lpstr>Deployment Diagram</vt:lpstr>
      <vt:lpstr>Deployment Diagram</vt:lpstr>
      <vt:lpstr>Deployment Diagram</vt:lpstr>
      <vt:lpstr>Communication Diagram</vt:lpstr>
      <vt:lpstr>Timing Diagram</vt:lpstr>
      <vt:lpstr>Component Diagram</vt:lpstr>
      <vt:lpstr>Package Diagram</vt:lpstr>
      <vt:lpstr>State Diagram</vt:lpstr>
      <vt:lpstr>Interaction Overview Diagram</vt:lpstr>
      <vt:lpstr>Interaction Overview Diagram</vt:lpstr>
      <vt:lpstr>Interaction Overview Diagram</vt:lpstr>
      <vt:lpstr>Interaction Overview Diagram</vt:lpstr>
      <vt:lpstr>Interaction Overview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Hurley John Evangelista</dc:creator>
  <cp:lastModifiedBy>Miguel Enrico   Matawaran</cp:lastModifiedBy>
  <cp:revision>77</cp:revision>
  <dcterms:created xsi:type="dcterms:W3CDTF">2017-11-06T11:17:55Z</dcterms:created>
  <dcterms:modified xsi:type="dcterms:W3CDTF">2018-01-05T06:44:04Z</dcterms:modified>
</cp:coreProperties>
</file>